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8" r:id="rId11"/>
    <p:sldId id="264" r:id="rId12"/>
    <p:sldId id="269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3" autoAdjust="0"/>
    <p:restoredTop sz="98757" autoAdjust="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3CE2-4E2E-402E-85CA-AD79F132E2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B42C-1EFF-4B66-A048-36A8CCAC4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3CE2-4E2E-402E-85CA-AD79F132E2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B42C-1EFF-4B66-A048-36A8CCAC4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3CE2-4E2E-402E-85CA-AD79F132E2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B42C-1EFF-4B66-A048-36A8CCAC4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3CE2-4E2E-402E-85CA-AD79F132E2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B42C-1EFF-4B66-A048-36A8CCAC4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3CE2-4E2E-402E-85CA-AD79F132E2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B42C-1EFF-4B66-A048-36A8CCAC4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3CE2-4E2E-402E-85CA-AD79F132E2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B42C-1EFF-4B66-A048-36A8CCAC4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3CE2-4E2E-402E-85CA-AD79F132E2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B42C-1EFF-4B66-A048-36A8CCAC4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3CE2-4E2E-402E-85CA-AD79F132E2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B42C-1EFF-4B66-A048-36A8CCAC4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3CE2-4E2E-402E-85CA-AD79F132E2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B42C-1EFF-4B66-A048-36A8CCAC4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3CE2-4E2E-402E-85CA-AD79F132E2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B42C-1EFF-4B66-A048-36A8CCAC4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3CE2-4E2E-402E-85CA-AD79F132E2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72B42C-1EFF-4B66-A048-36A8CCAC4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FA3CE2-4E2E-402E-85CA-AD79F132E2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72B42C-1EFF-4B66-A048-36A8CCAC43E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981200"/>
          </a:xfrm>
        </p:spPr>
        <p:txBody>
          <a:bodyPr>
            <a:noAutofit/>
          </a:bodyPr>
          <a:lstStyle/>
          <a:p>
            <a:r>
              <a:rPr lang="en-US" sz="8000" dirty="0" smtClean="0"/>
              <a:t>Scientific Method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Science with m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685800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What does it mean to nullify a hypothesis</a:t>
            </a:r>
            <a:r>
              <a:rPr lang="en-US" sz="5400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Your </a:t>
            </a:r>
            <a:r>
              <a:rPr lang="en-US" sz="2800" dirty="0"/>
              <a:t>results don’t support your hypothesis</a:t>
            </a:r>
          </a:p>
          <a:p>
            <a:pPr lvl="0"/>
            <a:r>
              <a:rPr lang="en-US" sz="2800" dirty="0"/>
              <a:t>DO NOT</a:t>
            </a:r>
          </a:p>
          <a:p>
            <a:pPr lvl="1"/>
            <a:r>
              <a:rPr lang="en-US" dirty="0"/>
              <a:t>Change your hypothesis to match your data</a:t>
            </a:r>
          </a:p>
          <a:p>
            <a:pPr lvl="1"/>
            <a:r>
              <a:rPr lang="en-US" dirty="0"/>
              <a:t>Change your data to match your hypothesis</a:t>
            </a:r>
          </a:p>
          <a:p>
            <a:pPr lvl="1"/>
            <a:r>
              <a:rPr lang="en-US" dirty="0"/>
              <a:t>Toss out your experiment as a failure</a:t>
            </a:r>
          </a:p>
          <a:p>
            <a:endParaRPr lang="en-US" dirty="0"/>
          </a:p>
        </p:txBody>
      </p:sp>
      <p:pic>
        <p:nvPicPr>
          <p:cNvPr id="2050" name="Picture 2" descr="http://assets.diylol.com/hfs/0ab/71d/3bb/resized/creepy-willy-wonka-meme-generator-truth-hurts-doesn-t-it-38557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74098"/>
            <a:ext cx="2800350" cy="278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7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Variables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(Experimental) Variable: part of the experiment that the scientist </a:t>
            </a:r>
            <a:r>
              <a:rPr lang="en-US" dirty="0" smtClean="0">
                <a:solidFill>
                  <a:srgbClr val="FF0000"/>
                </a:solidFill>
              </a:rPr>
              <a:t>changes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ONLY ONE PER EXPERIMENT</a:t>
            </a:r>
          </a:p>
          <a:p>
            <a:r>
              <a:rPr lang="en-US" dirty="0" smtClean="0"/>
              <a:t>The experimental group is the part of the experiment where you are testing something new out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only one independent variable?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Dependent Variable: the part of the experiment that changes because of the independent variable, part that is </a:t>
            </a:r>
            <a:r>
              <a:rPr lang="en-US" dirty="0">
                <a:solidFill>
                  <a:srgbClr val="FF0000"/>
                </a:solidFill>
              </a:rPr>
              <a:t>measured </a:t>
            </a:r>
          </a:p>
          <a:p>
            <a:r>
              <a:rPr lang="en-US" dirty="0"/>
              <a:t>Control Group: done </a:t>
            </a:r>
            <a:r>
              <a:rPr lang="en-US" dirty="0">
                <a:solidFill>
                  <a:srgbClr val="FF0000"/>
                </a:solidFill>
              </a:rPr>
              <a:t>without the independent variable</a:t>
            </a:r>
            <a:r>
              <a:rPr lang="en-US" dirty="0"/>
              <a:t>, something to </a:t>
            </a:r>
            <a:r>
              <a:rPr lang="en-US" dirty="0">
                <a:solidFill>
                  <a:srgbClr val="FF0000"/>
                </a:solidFill>
              </a:rPr>
              <a:t>compare</a:t>
            </a:r>
            <a:r>
              <a:rPr lang="en-US" dirty="0"/>
              <a:t> 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7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 and Theories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Law: a descriptive statement or equation that reliably predicts events under certain conditions, helps us make predictions</a:t>
            </a:r>
          </a:p>
          <a:p>
            <a:pPr lvl="1"/>
            <a:r>
              <a:rPr lang="en-US" dirty="0" smtClean="0"/>
              <a:t>Universal law of gravity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Scientific Theories: explains </a:t>
            </a:r>
            <a:r>
              <a:rPr lang="en-US" dirty="0" smtClean="0"/>
              <a:t>why things work, supported </a:t>
            </a:r>
            <a:r>
              <a:rPr lang="en-US" dirty="0"/>
              <a:t>by a large amount of </a:t>
            </a:r>
            <a:r>
              <a:rPr lang="en-US" dirty="0" smtClean="0"/>
              <a:t>evidence (observations) </a:t>
            </a:r>
            <a:r>
              <a:rPr lang="en-US" dirty="0"/>
              <a:t>and </a:t>
            </a:r>
            <a:r>
              <a:rPr lang="en-US" dirty="0" smtClean="0"/>
              <a:t>investigations (experiments)</a:t>
            </a:r>
            <a:endParaRPr lang="en-US" dirty="0"/>
          </a:p>
          <a:p>
            <a:pPr lvl="1">
              <a:buNone/>
            </a:pPr>
            <a:r>
              <a:rPr lang="en-US" dirty="0"/>
              <a:t>** Always being questioned and examined</a:t>
            </a:r>
          </a:p>
          <a:p>
            <a:pPr lvl="1"/>
            <a:r>
              <a:rPr lang="en-US" dirty="0"/>
              <a:t>Theory of evolution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I</a:t>
            </a:r>
            <a:r>
              <a:rPr lang="en-US" sz="6000" dirty="0" smtClean="0"/>
              <a:t>. Question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Define a problem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 smtClean="0"/>
              <a:t>GOOD SCIENCE QUESTIONS ARE: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Testable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Measureable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Observable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Repeatable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II. Background Information/Research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Write out any information you need to share with the reader so that they can understand what your experiment is about!</a:t>
            </a:r>
          </a:p>
          <a:p>
            <a:pPr lvl="0"/>
            <a:r>
              <a:rPr lang="en-US" sz="3200" dirty="0"/>
              <a:t>Research to see if others have done your experiment, what were their results? Gives you a better idea what to expect.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III. Hypothesis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What is going to be tested by the experiment</a:t>
            </a:r>
          </a:p>
          <a:p>
            <a:pPr lvl="0"/>
            <a:r>
              <a:rPr lang="en-US" sz="3200" dirty="0"/>
              <a:t>Based on your research what </a:t>
            </a:r>
            <a:r>
              <a:rPr lang="en-US" sz="3200" dirty="0" smtClean="0"/>
              <a:t>you predict </a:t>
            </a:r>
            <a:r>
              <a:rPr lang="en-US" sz="3200" dirty="0"/>
              <a:t>will happen</a:t>
            </a:r>
          </a:p>
          <a:p>
            <a:pPr lvl="0"/>
            <a:r>
              <a:rPr lang="en-US" sz="3200" dirty="0"/>
              <a:t>Should include what you’re going to change and what will happen if you do (If… then….)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Hypothesis </a:t>
            </a: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15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the question is…</a:t>
            </a:r>
          </a:p>
          <a:p>
            <a:pPr lvl="1"/>
            <a:r>
              <a:rPr lang="en-US" dirty="0"/>
              <a:t>What causes people’s toenails to grow faster?</a:t>
            </a:r>
          </a:p>
          <a:p>
            <a:r>
              <a:rPr lang="en-US" dirty="0"/>
              <a:t>A good hypothesis would be…</a:t>
            </a:r>
          </a:p>
          <a:p>
            <a:pPr lvl="1"/>
            <a:r>
              <a:rPr lang="en-US" dirty="0"/>
              <a:t>An increase of vitamin A causes toenails to grow longer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2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question is…</a:t>
            </a:r>
          </a:p>
          <a:p>
            <a:pPr lvl="1"/>
            <a:r>
              <a:rPr lang="en-US" dirty="0"/>
              <a:t>Does music affect a person’s heart rate? </a:t>
            </a:r>
          </a:p>
          <a:p>
            <a:r>
              <a:rPr lang="en-US" dirty="0"/>
              <a:t>A good hypothesis would be…</a:t>
            </a:r>
          </a:p>
          <a:p>
            <a:pPr lvl="1"/>
            <a:r>
              <a:rPr lang="en-US" dirty="0"/>
              <a:t>When exposed to music with a rapid tempo, their heart rate will increase</a:t>
            </a:r>
          </a:p>
          <a:p>
            <a:r>
              <a:rPr lang="en-US" dirty="0"/>
              <a:t>Your turn… If the question is…</a:t>
            </a:r>
          </a:p>
          <a:p>
            <a:pPr lvl="1"/>
            <a:r>
              <a:rPr lang="en-US" dirty="0"/>
              <a:t>Do pill bugs prefer moist or dry environments? </a:t>
            </a:r>
          </a:p>
          <a:p>
            <a:r>
              <a:rPr lang="en-US" dirty="0"/>
              <a:t>A good hypothesis would be….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IV. Experimental Procedure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This is the step by step description of exactly how to carry out the experiment</a:t>
            </a:r>
          </a:p>
          <a:p>
            <a:pPr marL="514350" indent="-514350">
              <a:buAutoNum type="arabicPeriod"/>
            </a:pPr>
            <a:r>
              <a:rPr lang="en-US" sz="2100" dirty="0" smtClean="0"/>
              <a:t>….</a:t>
            </a:r>
          </a:p>
          <a:p>
            <a:pPr marL="514350" indent="-514350">
              <a:buAutoNum type="arabicPeriod"/>
            </a:pPr>
            <a:r>
              <a:rPr lang="en-US" sz="2100" dirty="0" smtClean="0"/>
              <a:t>….</a:t>
            </a:r>
          </a:p>
          <a:p>
            <a:pPr marL="514350" indent="-514350">
              <a:buAutoNum type="arabicPeriod"/>
            </a:pPr>
            <a:r>
              <a:rPr lang="en-US" sz="2100" dirty="0" smtClean="0"/>
              <a:t>….</a:t>
            </a:r>
          </a:p>
          <a:p>
            <a:pPr marL="514350" indent="-514350">
              <a:buAutoNum type="arabicPeriod"/>
            </a:pPr>
            <a:r>
              <a:rPr lang="en-US" sz="2100" dirty="0" smtClean="0"/>
              <a:t>And so on</a:t>
            </a:r>
            <a:br>
              <a:rPr lang="en-US" sz="2100" dirty="0" smtClean="0"/>
            </a:br>
            <a:endParaRPr lang="en-US" sz="3200" dirty="0" smtClean="0"/>
          </a:p>
          <a:p>
            <a:pPr lvl="0"/>
            <a:r>
              <a:rPr lang="en-US" sz="2800" dirty="0"/>
              <a:t>Should be detailed enough to be</a:t>
            </a:r>
          </a:p>
          <a:p>
            <a:pPr lvl="1"/>
            <a:r>
              <a:rPr lang="en-US" dirty="0"/>
              <a:t>Repeatable</a:t>
            </a:r>
          </a:p>
          <a:p>
            <a:pPr lvl="1"/>
            <a:r>
              <a:rPr lang="en-US" dirty="0"/>
              <a:t>Done safely</a:t>
            </a:r>
          </a:p>
          <a:p>
            <a:pPr lvl="1"/>
            <a:r>
              <a:rPr lang="en-US" dirty="0"/>
              <a:t>Easy to adjust if something goes </a:t>
            </a:r>
            <a:r>
              <a:rPr lang="en-US" dirty="0" smtClean="0"/>
              <a:t>wrong</a:t>
            </a:r>
          </a:p>
          <a:p>
            <a:pPr marL="393192" lvl="1" indent="0">
              <a:buNone/>
            </a:pPr>
            <a:endParaRPr lang="en-US" dirty="0"/>
          </a:p>
          <a:p>
            <a:pPr lvl="0"/>
            <a:r>
              <a:rPr lang="en-US" sz="2800" dirty="0"/>
              <a:t>Multiple Trials (repeat the experiment)</a:t>
            </a:r>
          </a:p>
          <a:p>
            <a:pPr lvl="1"/>
            <a:r>
              <a:rPr lang="en-US" dirty="0"/>
              <a:t>The more data you have the more reliable your conclusion will be</a:t>
            </a:r>
          </a:p>
          <a:p>
            <a:pPr lvl="1"/>
            <a:r>
              <a:rPr lang="en-US" dirty="0"/>
              <a:t>Want to have the largest sample size/data collection possible</a:t>
            </a:r>
          </a:p>
          <a:p>
            <a:pPr marL="514350" indent="-514350">
              <a:buAutoNum type="arabicPeriod"/>
            </a:pPr>
            <a:endParaRPr lang="en-US" sz="3200" dirty="0" smtClean="0"/>
          </a:p>
          <a:p>
            <a:pPr marL="514350" indent="-514350">
              <a:buNone/>
            </a:pPr>
            <a:endParaRPr lang="en-US" sz="3200" dirty="0"/>
          </a:p>
        </p:txBody>
      </p:sp>
      <p:pic>
        <p:nvPicPr>
          <p:cNvPr id="1026" name="Picture 2" descr="http://www.doctormadscience.com/wp-content/uploads/2012/09/funny-science-news-experiments-memes-dog-science-fuzzy-logic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244" y="2362200"/>
            <a:ext cx="3816756" cy="215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V. Data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Organized chart and/or graph of the information you gathered</a:t>
            </a:r>
          </a:p>
          <a:p>
            <a:r>
              <a:rPr lang="en-US" sz="3200" dirty="0" smtClean="0"/>
              <a:t>Display appropriate units</a:t>
            </a:r>
            <a:endParaRPr lang="en-US" sz="3200" dirty="0"/>
          </a:p>
        </p:txBody>
      </p:sp>
      <p:pic>
        <p:nvPicPr>
          <p:cNvPr id="4098" name="Picture 2" descr="#DataScience becomes more and more important for business analytics. Therefore, early experience is necessary to use Data Science correctly. #m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19400"/>
            <a:ext cx="27432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VI. Conclusion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Restate your hypothesis</a:t>
            </a:r>
          </a:p>
          <a:p>
            <a:pPr lvl="0"/>
            <a:r>
              <a:rPr lang="en-US" sz="3200" dirty="0"/>
              <a:t>Accept, reject (nullify), or inconclusive BASED ON DATA</a:t>
            </a:r>
          </a:p>
          <a:p>
            <a:pPr lvl="0"/>
            <a:r>
              <a:rPr lang="en-US" sz="3200" dirty="0"/>
              <a:t>Include a discussion of </a:t>
            </a:r>
            <a:r>
              <a:rPr lang="en-US" sz="3200" dirty="0" smtClean="0"/>
              <a:t>data</a:t>
            </a:r>
          </a:p>
          <a:p>
            <a:pPr lvl="0"/>
            <a:r>
              <a:rPr lang="en-US" sz="3200" dirty="0" smtClean="0"/>
              <a:t>Discusses the validity of the experiment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</TotalTime>
  <Words>436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Scientific Method</vt:lpstr>
      <vt:lpstr>I. Question</vt:lpstr>
      <vt:lpstr>II. Background Information/Research</vt:lpstr>
      <vt:lpstr>III. Hypothesis</vt:lpstr>
      <vt:lpstr>Hypothesis Practice</vt:lpstr>
      <vt:lpstr>Hypothesis Practice</vt:lpstr>
      <vt:lpstr>IV. Experimental Procedure</vt:lpstr>
      <vt:lpstr>V. Data</vt:lpstr>
      <vt:lpstr>VI. Conclusion</vt:lpstr>
      <vt:lpstr>What does it mean to nullify a hypothesis?</vt:lpstr>
      <vt:lpstr>Variables </vt:lpstr>
      <vt:lpstr>PowerPoint Presentation</vt:lpstr>
      <vt:lpstr>Laws and Theories </vt:lpstr>
      <vt:lpstr>PowerPoint Presentation</vt:lpstr>
    </vt:vector>
  </TitlesOfParts>
  <Company>Battle Creek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User</dc:creator>
  <cp:lastModifiedBy>HeatherPilarz</cp:lastModifiedBy>
  <cp:revision>25</cp:revision>
  <dcterms:created xsi:type="dcterms:W3CDTF">2009-09-08T17:08:43Z</dcterms:created>
  <dcterms:modified xsi:type="dcterms:W3CDTF">2013-09-09T02:21:58Z</dcterms:modified>
</cp:coreProperties>
</file>