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8" r:id="rId5"/>
    <p:sldId id="262" r:id="rId6"/>
    <p:sldId id="263" r:id="rId7"/>
    <p:sldId id="264" r:id="rId8"/>
    <p:sldId id="265" r:id="rId9"/>
    <p:sldId id="259" r:id="rId10"/>
    <p:sldId id="266" r:id="rId11"/>
    <p:sldId id="270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4E57-63E7-4780-92FB-2724259DF8FD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0038-73F6-4A22-97AC-C2D4BD550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4E57-63E7-4780-92FB-2724259DF8FD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0038-73F6-4A22-97AC-C2D4BD550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4E57-63E7-4780-92FB-2724259DF8FD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0038-73F6-4A22-97AC-C2D4BD550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4E57-63E7-4780-92FB-2724259DF8FD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0038-73F6-4A22-97AC-C2D4BD550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4E57-63E7-4780-92FB-2724259DF8FD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0038-73F6-4A22-97AC-C2D4BD550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4E57-63E7-4780-92FB-2724259DF8FD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0038-73F6-4A22-97AC-C2D4BD5503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4E57-63E7-4780-92FB-2724259DF8FD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0038-73F6-4A22-97AC-C2D4BD550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4E57-63E7-4780-92FB-2724259DF8FD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0038-73F6-4A22-97AC-C2D4BD550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4E57-63E7-4780-92FB-2724259DF8FD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0038-73F6-4A22-97AC-C2D4BD550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4E57-63E7-4780-92FB-2724259DF8FD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110038-73F6-4A22-97AC-C2D4BD550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4E57-63E7-4780-92FB-2724259DF8FD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0038-73F6-4A22-97AC-C2D4BD550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B984E57-63E7-4780-92FB-2724259DF8FD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0110038-73F6-4A22-97AC-C2D4BD550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cP0Bb3WXJ_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vZXJnqUEXR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Newton’s 3</a:t>
            </a:r>
            <a:r>
              <a:rPr lang="en-US" baseline="30000" dirty="0" smtClean="0"/>
              <a:t>rd</a:t>
            </a:r>
            <a:r>
              <a:rPr lang="en-US" dirty="0" smtClean="0"/>
              <a:t> Law of Motion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736630"/>
      </p:ext>
    </p:extLst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082040"/>
          </a:xfrm>
        </p:spPr>
        <p:txBody>
          <a:bodyPr/>
          <a:lstStyle/>
          <a:p>
            <a:r>
              <a:rPr lang="en-US" sz="3200" b="1" dirty="0"/>
              <a:t>Newton’s Third Law on Large and Small Objects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457200" y="1219201"/>
            <a:ext cx="82296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/>
              <a:t>Walking on Earth</a:t>
            </a:r>
          </a:p>
          <a:p>
            <a:pPr lvl="0"/>
            <a:r>
              <a:rPr lang="en-US" sz="2800" dirty="0" smtClean="0"/>
              <a:t>- When </a:t>
            </a:r>
            <a:r>
              <a:rPr lang="en-US" sz="2800" dirty="0"/>
              <a:t>you walk forward, you push backward on the </a:t>
            </a:r>
            <a:r>
              <a:rPr lang="en-US" sz="2800" dirty="0" smtClean="0"/>
              <a:t>ground</a:t>
            </a:r>
            <a:br>
              <a:rPr lang="en-US" sz="2800" dirty="0" smtClean="0"/>
            </a:br>
            <a:endParaRPr lang="en-US" sz="2800" dirty="0"/>
          </a:p>
          <a:p>
            <a:pPr lvl="0"/>
            <a:r>
              <a:rPr lang="en-US" sz="2800" dirty="0" smtClean="0"/>
              <a:t>- Your shoe pushes Earth backward, and Earth pushes your shoe forward</a:t>
            </a:r>
            <a:br>
              <a:rPr lang="en-US" sz="2800" dirty="0" smtClean="0"/>
            </a:br>
            <a:endParaRPr lang="en-US" sz="2800" dirty="0" smtClean="0"/>
          </a:p>
          <a:p>
            <a:pPr lvl="0"/>
            <a:r>
              <a:rPr lang="en-US" sz="2800" dirty="0" smtClean="0"/>
              <a:t>- Earth </a:t>
            </a:r>
            <a:r>
              <a:rPr lang="en-US" sz="2800" dirty="0"/>
              <a:t>has so much mass compared to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you </a:t>
            </a:r>
            <a:r>
              <a:rPr lang="en-US" sz="2800" dirty="0"/>
              <a:t>that it does not move noticeably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when </a:t>
            </a:r>
            <a:r>
              <a:rPr lang="en-US" sz="2800" dirty="0"/>
              <a:t>you push </a:t>
            </a:r>
            <a:r>
              <a:rPr lang="en-US" sz="2800" dirty="0" smtClean="0"/>
              <a:t>it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5122" name="Picture 2" descr="http://t2.gstatic.com/images?q=tbn:ANd9GcSHaOKj5rBUApIJ_9Ct_l1l_UuCMVyiFB3yOKFugcV0IR1EZf7-y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495800"/>
            <a:ext cx="2076450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81934058"/>
      </p:ext>
    </p:extLst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91000" y="2967335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2800" dirty="0"/>
              <a:t>- If you step on something that has less mass </a:t>
            </a:r>
            <a:r>
              <a:rPr lang="en-US" sz="2800" dirty="0" smtClean="0"/>
              <a:t>than </a:t>
            </a:r>
            <a:r>
              <a:rPr lang="en-US" sz="2800" dirty="0"/>
              <a:t>you do, like a skateboard, you can see it </a:t>
            </a:r>
            <a:r>
              <a:rPr lang="en-US" sz="2800" dirty="0" smtClean="0"/>
              <a:t>being </a:t>
            </a:r>
            <a:r>
              <a:rPr lang="en-US" sz="2800" dirty="0"/>
              <a:t>pushed back</a:t>
            </a:r>
          </a:p>
        </p:txBody>
      </p:sp>
      <p:pic>
        <p:nvPicPr>
          <p:cNvPr id="6146" name="Picture 2" descr="http://t0.gstatic.com/images?q=tbn:ANd9GcRrQqMAlCrVfMvhSLGrYveP-QomxciOMqzNs-a2rNWbJqgZule55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9012" y="30162"/>
            <a:ext cx="6177538" cy="2937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10302269"/>
      </p:ext>
    </p:extLst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89679"/>
            <a:ext cx="5181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A Rocket </a:t>
            </a:r>
            <a:r>
              <a:rPr lang="en-US" sz="2800" b="1" dirty="0" smtClean="0"/>
              <a:t>Launch</a:t>
            </a:r>
          </a:p>
          <a:p>
            <a:endParaRPr lang="en-US" sz="2800" b="1" dirty="0"/>
          </a:p>
          <a:p>
            <a:pPr lvl="0"/>
            <a:r>
              <a:rPr lang="en-US" sz="2800" dirty="0" smtClean="0"/>
              <a:t>- When </a:t>
            </a:r>
            <a:r>
              <a:rPr lang="en-US" sz="2800" dirty="0"/>
              <a:t>the rocket fuel is ignited, a hot gas is </a:t>
            </a:r>
            <a:r>
              <a:rPr lang="en-US" sz="2800" dirty="0" smtClean="0"/>
              <a:t>produced</a:t>
            </a:r>
            <a:br>
              <a:rPr lang="en-US" sz="2800" dirty="0" smtClean="0"/>
            </a:br>
            <a:endParaRPr lang="en-US" sz="2800" dirty="0"/>
          </a:p>
          <a:p>
            <a:pPr lvl="0"/>
            <a:r>
              <a:rPr lang="en-US" sz="2800" dirty="0" smtClean="0"/>
              <a:t>- As </a:t>
            </a:r>
            <a:r>
              <a:rPr lang="en-US" sz="2800" dirty="0"/>
              <a:t>the gas molecules collide with the inside engine walls, the walls exert a force that pushes them out of the bottom of the </a:t>
            </a:r>
            <a:r>
              <a:rPr lang="en-US" sz="2800" dirty="0" smtClean="0"/>
              <a:t>engine</a:t>
            </a:r>
            <a:br>
              <a:rPr lang="en-US" sz="2800" dirty="0" smtClean="0"/>
            </a:br>
            <a:endParaRPr lang="en-US" sz="2800" dirty="0"/>
          </a:p>
          <a:p>
            <a:pPr lvl="0"/>
            <a:r>
              <a:rPr lang="en-US" sz="2800" dirty="0" smtClean="0"/>
              <a:t>- This </a:t>
            </a:r>
            <a:r>
              <a:rPr lang="en-US" sz="2800" dirty="0"/>
              <a:t>downward push is the action </a:t>
            </a:r>
            <a:r>
              <a:rPr lang="en-US" sz="2800" dirty="0" smtClean="0"/>
              <a:t>force</a:t>
            </a:r>
            <a:endParaRPr lang="en-US" sz="2800" dirty="0"/>
          </a:p>
        </p:txBody>
      </p:sp>
      <p:pic>
        <p:nvPicPr>
          <p:cNvPr id="5" name="Picture 7" descr="im60 rocket eng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1295" y="1295400"/>
            <a:ext cx="3963487" cy="3276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7014822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53000" y="401782"/>
            <a:ext cx="38862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en-US" sz="2800" dirty="0" smtClean="0"/>
              <a:t>The </a:t>
            </a:r>
            <a:r>
              <a:rPr lang="en-US" sz="2800" dirty="0"/>
              <a:t>reaction force is the upward push on the rocket engine by the gas </a:t>
            </a:r>
            <a:r>
              <a:rPr lang="en-US" sz="2800" dirty="0" smtClean="0"/>
              <a:t>molecules</a:t>
            </a:r>
          </a:p>
          <a:p>
            <a:pPr marL="285750" lvl="0" indent="-285750">
              <a:buFontTx/>
              <a:buChar char="-"/>
            </a:pPr>
            <a:endParaRPr lang="en-US" sz="2800" dirty="0"/>
          </a:p>
          <a:p>
            <a:pPr marL="285750" lvl="0" indent="-285750">
              <a:buFontTx/>
              <a:buChar char="-"/>
            </a:pPr>
            <a:r>
              <a:rPr lang="en-US" sz="2800" dirty="0" smtClean="0"/>
              <a:t>This </a:t>
            </a:r>
            <a:r>
              <a:rPr lang="en-US" sz="2800" dirty="0"/>
              <a:t>is the </a:t>
            </a:r>
            <a:r>
              <a:rPr lang="en-US" sz="2800" dirty="0" smtClean="0"/>
              <a:t>thrust </a:t>
            </a:r>
            <a:r>
              <a:rPr lang="en-US" sz="2800" dirty="0"/>
              <a:t>that propels the rocket </a:t>
            </a:r>
            <a:r>
              <a:rPr lang="en-US" sz="2800" dirty="0" smtClean="0"/>
              <a:t>upward</a:t>
            </a:r>
          </a:p>
          <a:p>
            <a:pPr lvl="0"/>
            <a:endParaRPr lang="en-US" dirty="0"/>
          </a:p>
        </p:txBody>
      </p:sp>
      <p:pic>
        <p:nvPicPr>
          <p:cNvPr id="7170" name="Picture 2" descr="http://1.bp.blogspot.com/-QUELhIvHzxI/TjL1Ab7Lk1I/AAAAAAAAA6c/qibAOHZfbJg/s1600/rocket-launc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3629025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16031503"/>
      </p:ext>
    </p:extLst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914400"/>
            <a:ext cx="8001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Newton’s 3</a:t>
            </a:r>
            <a:r>
              <a:rPr lang="en-US" sz="3200" b="1" baseline="30000" dirty="0"/>
              <a:t>rd</a:t>
            </a:r>
            <a:r>
              <a:rPr lang="en-US" sz="3200" b="1" dirty="0"/>
              <a:t> Law</a:t>
            </a:r>
            <a:r>
              <a:rPr lang="en-US" sz="3200" dirty="0"/>
              <a:t> – For every action, there is an equal but opposite reaction. </a:t>
            </a:r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Example: When you push on a wall, the wall pushes back on you with a force equal in strength to the force you exerted but opposite in direction. </a:t>
            </a:r>
          </a:p>
        </p:txBody>
      </p:sp>
      <p:pic>
        <p:nvPicPr>
          <p:cNvPr id="1026" name="Picture 2" descr="http://t2.gstatic.com/images?q=tbn:ANd9GcSv8FlgPC_DmVsZ3nRrNhWIcjBAOeuM_rQa4rnlgbBJ6ZgZoe6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87761" y="4468122"/>
            <a:ext cx="3190875" cy="2390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71028379"/>
      </p:ext>
    </p:extLst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2013"/>
            <a:ext cx="8305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- According </a:t>
            </a:r>
            <a:r>
              <a:rPr lang="en-US" sz="3200" dirty="0"/>
              <a:t>to Newton’s third law of motion: forces always act in equal but opposite </a:t>
            </a:r>
            <a:r>
              <a:rPr lang="en-US" sz="3200" dirty="0" smtClean="0"/>
              <a:t>pairs</a:t>
            </a:r>
            <a:br>
              <a:rPr lang="en-US" sz="3200" dirty="0" smtClean="0"/>
            </a:br>
            <a:endParaRPr lang="en-US" sz="3200" dirty="0"/>
          </a:p>
          <a:p>
            <a:pPr lvl="0"/>
            <a:r>
              <a:rPr lang="en-US" sz="3200" dirty="0" smtClean="0"/>
              <a:t>- The </a:t>
            </a:r>
            <a:r>
              <a:rPr lang="en-US" sz="3200" dirty="0"/>
              <a:t>forces exerted by two objects on each other are often called an action-reaction force </a:t>
            </a:r>
            <a:r>
              <a:rPr lang="en-US" sz="3200" dirty="0" smtClean="0"/>
              <a:t>pair</a:t>
            </a:r>
            <a:br>
              <a:rPr lang="en-US" sz="3200" dirty="0" smtClean="0"/>
            </a:br>
            <a:endParaRPr lang="en-US" sz="3200" dirty="0"/>
          </a:p>
          <a:p>
            <a:pPr lvl="0"/>
            <a:r>
              <a:rPr lang="en-US" sz="3200" dirty="0" smtClean="0"/>
              <a:t>- Action </a:t>
            </a:r>
            <a:r>
              <a:rPr lang="en-US" sz="3200" dirty="0"/>
              <a:t>and reaction force pairs don’t cancel because they act on DIFFERENT objects</a:t>
            </a:r>
          </a:p>
        </p:txBody>
      </p:sp>
      <p:pic>
        <p:nvPicPr>
          <p:cNvPr id="2050" name="Picture 2" descr="http://t0.gstatic.com/images?q=tbn:ANd9GcR5KTtQj2GLcR_mzsEQLhZ6YjrWgS50SZ0_T2trqjafHFh4kZFJ5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892473"/>
            <a:ext cx="184785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41600849"/>
      </p:ext>
    </p:extLst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3</a:t>
            </a:r>
            <a:r>
              <a:rPr lang="en-US" baseline="30000" dirty="0" smtClean="0"/>
              <a:t>rd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http://youtu.be/cP0Bb3WXJ_k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2777915"/>
      </p:ext>
    </p:extLst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990600"/>
            <a:ext cx="533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/>
              <a:t>Jumping – when you jump, you push down on the ground. </a:t>
            </a:r>
          </a:p>
          <a:p>
            <a:pPr lvl="1"/>
            <a:r>
              <a:rPr lang="en-US" sz="3600" dirty="0"/>
              <a:t>The ground then pushes up on you. It is this upward force that pushes you into the air.</a:t>
            </a:r>
          </a:p>
        </p:txBody>
      </p:sp>
      <p:pic>
        <p:nvPicPr>
          <p:cNvPr id="5" name="Picture 7" descr="im56 girl jump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19838" y="990600"/>
            <a:ext cx="2824162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0457648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352800" y="381000"/>
            <a:ext cx="5562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/>
              <a:t>Birds Flying – when a bird flies, its wings push in a downward and backward direction. </a:t>
            </a:r>
          </a:p>
          <a:p>
            <a:pPr lvl="1"/>
            <a:r>
              <a:rPr lang="en-US" sz="2800" dirty="0" smtClean="0"/>
              <a:t>- This </a:t>
            </a:r>
            <a:r>
              <a:rPr lang="en-US" sz="2800" dirty="0"/>
              <a:t>pushes air back downward and backward. </a:t>
            </a:r>
          </a:p>
          <a:p>
            <a:pPr lvl="1"/>
            <a:r>
              <a:rPr lang="en-US" sz="2800" dirty="0" smtClean="0"/>
              <a:t>- By </a:t>
            </a:r>
            <a:r>
              <a:rPr lang="en-US" sz="2800" dirty="0"/>
              <a:t>Newton’s third law, the air pushes back on the bird in the opposite directions – upward and forward</a:t>
            </a:r>
          </a:p>
          <a:p>
            <a:pPr lvl="1"/>
            <a:r>
              <a:rPr lang="en-US" sz="2800" dirty="0" smtClean="0"/>
              <a:t>- This </a:t>
            </a:r>
            <a:r>
              <a:rPr lang="en-US" sz="2800" dirty="0"/>
              <a:t>force keeps the bird in the air and propels it forward</a:t>
            </a:r>
          </a:p>
        </p:txBody>
      </p:sp>
      <p:pic>
        <p:nvPicPr>
          <p:cNvPr id="3074" name="Picture 2" descr="http://www.physicsclassroom.com/class/newtlaws/u2l4a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742723"/>
            <a:ext cx="1990725" cy="2016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cdn-static.cnet.co.uk/i/c/blg/cat/mobiles/angryangrybird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1641" y="2057400"/>
            <a:ext cx="3259463" cy="1755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6919334"/>
      </p:ext>
    </p:extLst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533400"/>
            <a:ext cx="8001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Your Turn… Identify the action and reaction in the following </a:t>
            </a:r>
            <a:r>
              <a:rPr lang="en-US" sz="3200" b="1" dirty="0" smtClean="0"/>
              <a:t>scenarios</a:t>
            </a:r>
          </a:p>
          <a:p>
            <a:endParaRPr lang="en-US" sz="3200" b="1" dirty="0"/>
          </a:p>
          <a:p>
            <a:endParaRPr lang="en-US" sz="3200" dirty="0"/>
          </a:p>
          <a:p>
            <a:pPr lvl="0"/>
            <a:r>
              <a:rPr lang="en-US" sz="3200" dirty="0"/>
              <a:t>A fish’s fins pushing water backwards</a:t>
            </a:r>
          </a:p>
          <a:p>
            <a:pPr lvl="1"/>
            <a:r>
              <a:rPr lang="en-US" sz="3200" dirty="0"/>
              <a:t>Action – </a:t>
            </a:r>
          </a:p>
          <a:p>
            <a:pPr lvl="1"/>
            <a:r>
              <a:rPr lang="en-US" sz="3200" dirty="0"/>
              <a:t>Reaction – </a:t>
            </a:r>
          </a:p>
        </p:txBody>
      </p:sp>
      <p:pic>
        <p:nvPicPr>
          <p:cNvPr id="4098" name="Picture 2" descr="http://t3.gstatic.com/images?q=tbn:ANd9GcTPuv6dPWzuejuAllPjzs7RR22jxmgDjSR_acr_AtUn1jXFlbeBG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601092"/>
            <a:ext cx="3914775" cy="2771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21837063"/>
      </p:ext>
    </p:extLst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89679"/>
            <a:ext cx="8153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/>
              <a:t>A butterfly’s wings push air downwards</a:t>
            </a:r>
          </a:p>
          <a:p>
            <a:pPr lvl="1"/>
            <a:r>
              <a:rPr lang="en-US" sz="2400" dirty="0"/>
              <a:t>Action – </a:t>
            </a:r>
          </a:p>
          <a:p>
            <a:pPr lvl="1"/>
            <a:r>
              <a:rPr lang="en-US" sz="2400" dirty="0"/>
              <a:t>Reaction – </a:t>
            </a:r>
          </a:p>
          <a:p>
            <a:r>
              <a:rPr lang="en-US" sz="2400" dirty="0"/>
              <a:t> </a:t>
            </a:r>
          </a:p>
          <a:p>
            <a:pPr lvl="0"/>
            <a:r>
              <a:rPr lang="en-US" sz="2400" dirty="0"/>
              <a:t>A car hits a cement wall</a:t>
            </a:r>
          </a:p>
          <a:p>
            <a:pPr lvl="1"/>
            <a:r>
              <a:rPr lang="en-US" sz="2400" dirty="0"/>
              <a:t>Action – </a:t>
            </a:r>
          </a:p>
          <a:p>
            <a:pPr lvl="1"/>
            <a:r>
              <a:rPr lang="en-US" sz="2400" dirty="0"/>
              <a:t>Reaction – </a:t>
            </a:r>
          </a:p>
          <a:p>
            <a:r>
              <a:rPr lang="en-US" sz="2400" dirty="0"/>
              <a:t> </a:t>
            </a:r>
          </a:p>
          <a:p>
            <a:pPr lvl="0"/>
            <a:r>
              <a:rPr lang="en-US" sz="2400" dirty="0"/>
              <a:t>Tires on a car push the road backwards</a:t>
            </a:r>
          </a:p>
          <a:p>
            <a:pPr lvl="1"/>
            <a:r>
              <a:rPr lang="en-US" sz="2400" dirty="0"/>
              <a:t>Action – </a:t>
            </a:r>
          </a:p>
          <a:p>
            <a:pPr lvl="1"/>
            <a:r>
              <a:rPr lang="en-US" sz="2400" dirty="0"/>
              <a:t>Reaction – </a:t>
            </a:r>
          </a:p>
        </p:txBody>
      </p:sp>
    </p:spTree>
    <p:extLst>
      <p:ext uri="{BB962C8B-B14F-4D97-AF65-F5344CB8AC3E}">
        <p14:creationId xmlns:p14="http://schemas.microsoft.com/office/powerpoint/2010/main" xmlns="" val="2727893110"/>
      </p:ext>
    </p:extLst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Law’s of Motion – Black and Yellow Remix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http://youtu.be/vZXJnqUEXRA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2508157"/>
      </p:ext>
    </p:extLst>
  </p:cSld>
  <p:clrMapOvr>
    <a:masterClrMapping/>
  </p:clrMapOvr>
  <p:transition>
    <p:random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0F6FC6"/>
      </a:accent5>
      <a:accent6>
        <a:srgbClr val="0F6FC6"/>
      </a:accent6>
      <a:hlink>
        <a:srgbClr val="F49100"/>
      </a:hlink>
      <a:folHlink>
        <a:srgbClr val="85DFD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534</TotalTime>
  <Words>304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Angles</vt:lpstr>
      <vt:lpstr>Newton’s 3rd Law of Motion</vt:lpstr>
      <vt:lpstr>Slide 2</vt:lpstr>
      <vt:lpstr>Slide 3</vt:lpstr>
      <vt:lpstr>Newton’s 3rd Law</vt:lpstr>
      <vt:lpstr>Examples: </vt:lpstr>
      <vt:lpstr>Examples: </vt:lpstr>
      <vt:lpstr>Slide 7</vt:lpstr>
      <vt:lpstr>Slide 8</vt:lpstr>
      <vt:lpstr>Law’s of Motion – Black and Yellow Remix </vt:lpstr>
      <vt:lpstr>Newton’s Third Law on Large and Small Objects </vt:lpstr>
      <vt:lpstr>Slide 11</vt:lpstr>
      <vt:lpstr>Slide 12</vt:lpstr>
      <vt:lpstr>Slide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HeatherPilarz</dc:creator>
  <cp:lastModifiedBy>hpilarz</cp:lastModifiedBy>
  <cp:revision>12</cp:revision>
  <dcterms:created xsi:type="dcterms:W3CDTF">2012-03-09T02:27:30Z</dcterms:created>
  <dcterms:modified xsi:type="dcterms:W3CDTF">2013-10-16T10:27:06Z</dcterms:modified>
</cp:coreProperties>
</file>