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7" r:id="rId9"/>
    <p:sldId id="280" r:id="rId10"/>
    <p:sldId id="281" r:id="rId11"/>
    <p:sldId id="282" r:id="rId12"/>
    <p:sldId id="266" r:id="rId13"/>
    <p:sldId id="267" r:id="rId14"/>
    <p:sldId id="283" r:id="rId15"/>
    <p:sldId id="271" r:id="rId16"/>
    <p:sldId id="285" r:id="rId17"/>
    <p:sldId id="272" r:id="rId18"/>
    <p:sldId id="286" r:id="rId19"/>
    <p:sldId id="284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6" d="100"/>
          <a:sy n="36" d="100"/>
        </p:scale>
        <p:origin x="-7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5D337-C9C9-493D-9BFA-2677C069C4FC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E3BF7-49F2-4309-9983-BD31B02EC5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E3BF7-49F2-4309-9983-BD31B02EC5FE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741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31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35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7436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7437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A1EDC4B-E796-43B2-A525-6667F477C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utoUpdateAnimBg="0"/>
      <p:bldP spid="17434" grpId="0" build="p" autoUpdateAnimBg="0">
        <p:tmplLst>
          <p:tmpl lvl="1">
            <p:tnLst>
              <p:par>
                <p:cTn presetID="1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74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 fmla="#ppt_x+(cos(-2*pi*(1-$))*-#ppt_x-sin(-2*pi*(1-$))*(1-#ppt_y))*(1-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+(sin(-2*pi*(1-$))*-#ppt_x+cos(-2*pi*(1-$))*(1-#ppt_y))*(1-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197D0-ADD1-44D9-88E2-EB420F694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E4356-6F43-4E0D-A31E-EC4EEF569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4F55E-C785-468E-AA20-3F21619E2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E8778-A9F7-4B2B-808F-890F7FBE27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AFE0B-35AA-455B-89AF-F028DD9053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0E24A-4A0C-4D03-8C07-CF9F5D264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3285B-F4BE-4D36-8A98-D15BA5789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B5D2-C2AE-48F9-9797-50FE71F71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A5646-586B-407E-97BA-A3BF7FFFE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A46A-55B2-4E1A-A8AA-D6436DABD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638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1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1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1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EFC6AB03-AB33-422C-B66B-0DFA158BD5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 autoUpdateAnimBg="0"/>
      <p:bldP spid="16410" grpId="0" build="p" bldLvl="3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4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begin/traits/karyotyp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545446"/>
            <a:ext cx="7772400" cy="1938992"/>
          </a:xfrm>
        </p:spPr>
        <p:txBody>
          <a:bodyPr/>
          <a:lstStyle/>
          <a:p>
            <a:r>
              <a:rPr lang="en-US" sz="6000" b="1" u="sng" dirty="0" smtClean="0"/>
              <a:t>Mutations: The Basis of Genetic Change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Hurray for Chromosomes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http://learn.genetics.utah.edu/content/begin/traits/karyotype/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381000"/>
            <a:ext cx="7772400" cy="5715000"/>
          </a:xfrm>
        </p:spPr>
        <p:txBody>
          <a:bodyPr/>
          <a:lstStyle/>
          <a:p>
            <a:r>
              <a:rPr lang="en-US" i="1" dirty="0" smtClean="0"/>
              <a:t>Let’s review quick: A normal human has how many chromosomes total?  </a:t>
            </a:r>
          </a:p>
          <a:p>
            <a:r>
              <a:rPr lang="en-US" i="1" dirty="0" smtClean="0"/>
              <a:t>How many DIFFERENT chromosome pairs does a normal human have? </a:t>
            </a:r>
          </a:p>
          <a:p>
            <a:endParaRPr lang="en-US" dirty="0" smtClean="0"/>
          </a:p>
          <a:p>
            <a:r>
              <a:rPr lang="en-US" b="1" i="1" u="sng" dirty="0" smtClean="0"/>
              <a:t>Homologous Pair of Chromosomes</a:t>
            </a:r>
            <a:r>
              <a:rPr lang="en-US" i="1" dirty="0" smtClean="0"/>
              <a:t> – have the same genes in the same location</a:t>
            </a:r>
            <a:endParaRPr lang="en-US" dirty="0" smtClean="0"/>
          </a:p>
          <a:p>
            <a:pPr lvl="1"/>
            <a:r>
              <a:rPr lang="en-US" i="1" dirty="0" smtClean="0"/>
              <a:t>Each organism gets one chromosome from their mother, one from their father to make up the pair.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Chromosome Karyotype</a:t>
            </a:r>
          </a:p>
        </p:txBody>
      </p:sp>
      <p:pic>
        <p:nvPicPr>
          <p:cNvPr id="12292" name="Picture 4" descr="http://homepage.mac.com/wildlifeweb/cyto/human/HSA5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0"/>
            <a:ext cx="4545013" cy="45450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 Chromosome Karyotype</a:t>
            </a:r>
          </a:p>
        </p:txBody>
      </p:sp>
      <p:pic>
        <p:nvPicPr>
          <p:cNvPr id="13316" name="Picture 4" descr="http://homepage.mac.com/wildlifeweb/cyto/human/951821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0"/>
            <a:ext cx="4602163" cy="43068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Chromosomal Mutation Disorders: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Down Syndrome</a:t>
            </a:r>
            <a:r>
              <a:rPr lang="en-US" dirty="0" smtClean="0"/>
              <a:t> – also know as, </a:t>
            </a:r>
            <a:r>
              <a:rPr lang="en-US" dirty="0" err="1" smtClean="0"/>
              <a:t>trisomy</a:t>
            </a:r>
            <a:r>
              <a:rPr lang="en-US" dirty="0" smtClean="0"/>
              <a:t> 21, an individual with Down Syndrome has 47 chromosomes because instead of having only two 21</a:t>
            </a:r>
            <a:r>
              <a:rPr lang="en-US" baseline="30000" dirty="0" smtClean="0"/>
              <a:t>st</a:t>
            </a:r>
            <a:r>
              <a:rPr lang="en-US" dirty="0" smtClean="0"/>
              <a:t> chromosomes they have 3</a:t>
            </a:r>
          </a:p>
          <a:p>
            <a:pPr lvl="1"/>
            <a:r>
              <a:rPr lang="en-US" dirty="0" smtClean="0"/>
              <a:t>Children who have down syndrome often have mental disabilities and distinct facial features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 Syndrome Karyotype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649288" y="6397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33" name="Picture 9" descr="trisomy-21 kary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724400" cy="4724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Chromosomal Mutation Disorders: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Turner’s Syndrome</a:t>
            </a:r>
            <a:r>
              <a:rPr lang="en-US" sz="2800" dirty="0" smtClean="0"/>
              <a:t> – an individual with Turner’s syndrome only has 45 chromosomes, because they are lacking an entire sex chromosome </a:t>
            </a:r>
          </a:p>
          <a:p>
            <a:pPr lvl="1"/>
            <a:r>
              <a:rPr lang="en-US" sz="2400" dirty="0" smtClean="0"/>
              <a:t>these girls only have one X and experience abnormalities such as non-working ovaries, webbed necks, short stature, broad chests, low ears and often many additional internal abnormalities </a:t>
            </a:r>
            <a:endParaRPr lang="en-US" sz="2400" dirty="0"/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Turners Syndrome</a:t>
            </a: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928938" y="1909763"/>
            <a:ext cx="44656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9460" name="Picture 4" descr="Turner Kary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5175250" cy="4314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Chromosomal Mutation Disorders: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295400"/>
            <a:ext cx="7772400" cy="4800600"/>
          </a:xfrm>
        </p:spPr>
        <p:txBody>
          <a:bodyPr/>
          <a:lstStyle/>
          <a:p>
            <a:r>
              <a:rPr lang="en-US" sz="2400" b="1" dirty="0" err="1" smtClean="0"/>
              <a:t>Klinefelter’s</a:t>
            </a:r>
            <a:r>
              <a:rPr lang="en-US" sz="2400" b="1" dirty="0" smtClean="0"/>
              <a:t> Syndrome</a:t>
            </a:r>
            <a:r>
              <a:rPr lang="en-US" sz="2400" dirty="0" smtClean="0"/>
              <a:t> – an individual who has 47 chromosomes because they are a male with two X chromosomes instead of one (XXY), those affected with the syndrome tend to have small sexual organs and reduced fertility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(this is actually the most common sex chromosome disorder, the condition exists in roughly 1 out of 1000 males but every 1 in 500 males has an extra X and for some reason it is repressed and they don’t express the disorder)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http://images2.clinicaltools.com/images/gene/trisomyxx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791200" cy="61833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Mutation</a:t>
            </a:r>
            <a:r>
              <a:rPr lang="en-US" dirty="0" smtClean="0"/>
              <a:t> – a change in the structure or amount of genetic material of an organism, can be caused by damage or copying incorrectly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5" name="Picture 1" descr="C:\Users\Heather Pilarz\AppData\Local\Microsoft\Windows\Temporary Internet Files\Content.IE5\W6WGL4AP\MCBD0707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657600"/>
            <a:ext cx="1751076" cy="18095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 Mutation Disorders: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Sickle Cell Anemia (</a:t>
            </a:r>
            <a:r>
              <a:rPr lang="en-US" dirty="0" err="1" smtClean="0"/>
              <a:t>autosomal</a:t>
            </a:r>
            <a:r>
              <a:rPr lang="en-US" dirty="0" smtClean="0"/>
              <a:t> recessive)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genes coding for a defective protein (hemoglobin)</a:t>
            </a:r>
          </a:p>
          <a:p>
            <a:r>
              <a:rPr lang="en-US" dirty="0" smtClean="0"/>
              <a:t>Cells are sickle shape, stiffer and sticky. They tend to block blood flow in the blood vessels of limbs and organs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Hemophilia (X-linked recessive)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genes coding for a defective protein (autoantibody) </a:t>
            </a:r>
          </a:p>
          <a:p>
            <a:r>
              <a:rPr lang="en-US" dirty="0" smtClean="0"/>
              <a:t>Bleeding disorder that slows the blood clotting process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Cystic Fibrosis (</a:t>
            </a:r>
            <a:r>
              <a:rPr lang="en-US" dirty="0" err="1" smtClean="0"/>
              <a:t>autosomal</a:t>
            </a:r>
            <a:r>
              <a:rPr lang="en-US" dirty="0" smtClean="0"/>
              <a:t> recessive)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genes coding for a defective protein (channel protein that lets chloride out of cells)</a:t>
            </a:r>
          </a:p>
          <a:p>
            <a:r>
              <a:rPr lang="en-US" dirty="0" smtClean="0"/>
              <a:t>Causes a buildup of thick, sticky mucus that can damage organs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772400" cy="5638800"/>
          </a:xfrm>
        </p:spPr>
        <p:txBody>
          <a:bodyPr/>
          <a:lstStyle/>
          <a:p>
            <a:pPr lvl="0"/>
            <a:r>
              <a:rPr lang="en-US" sz="2800" dirty="0" smtClean="0"/>
              <a:t>Mutations can occur naturally during the cell cycle when DNA is not copied </a:t>
            </a:r>
            <a:r>
              <a:rPr lang="en-US" sz="2800" dirty="0" smtClean="0"/>
              <a:t>correctly, be inherited from a </a:t>
            </a:r>
            <a:r>
              <a:rPr lang="en-US" sz="2800" dirty="0" smtClean="0"/>
              <a:t>parent </a:t>
            </a:r>
            <a:r>
              <a:rPr lang="en-US" sz="2800" dirty="0" smtClean="0"/>
              <a:t>or developed due to the </a:t>
            </a:r>
            <a:r>
              <a:rPr lang="en-US" sz="2800" dirty="0" smtClean="0"/>
              <a:t>environment (such as those caused by radiation or chemicals).</a:t>
            </a:r>
          </a:p>
          <a:p>
            <a:pPr lvl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Mutations can be expressed differently and affect differing  amounts of DNA based on what the mutation actually is. A mutation can only be as small as one piece of DNA long or an entire chromosome (or more!). </a:t>
            </a:r>
          </a:p>
          <a:p>
            <a:endParaRPr lang="en-US" dirty="0"/>
          </a:p>
        </p:txBody>
      </p:sp>
      <p:pic>
        <p:nvPicPr>
          <p:cNvPr id="8194" name="Picture 2" descr="C:\Users\Heather Pilarz\AppData\Local\Microsoft\Windows\Temporary Internet Files\Content.IE5\W6WGL4AP\MCj043691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lvl="0"/>
            <a:r>
              <a:rPr lang="en-US" dirty="0" smtClean="0"/>
              <a:t>Mutations can have many possible effects. They could be small and have no effect, they could harm your cells, or they could help your cells. </a:t>
            </a:r>
            <a:endParaRPr lang="en-US" dirty="0" smtClean="0"/>
          </a:p>
          <a:p>
            <a:pPr lvl="0"/>
            <a:r>
              <a:rPr lang="en-US" dirty="0" smtClean="0"/>
              <a:t>Everyone carries many recessive mutations that are not always expressed or harmful</a:t>
            </a:r>
          </a:p>
          <a:p>
            <a:pPr lvl="1"/>
            <a:r>
              <a:rPr lang="en-US" sz="2400" dirty="0" smtClean="0"/>
              <a:t>Inbreeding can cause them to get expressed!</a:t>
            </a:r>
            <a:endParaRPr lang="en-US" dirty="0" smtClean="0"/>
          </a:p>
          <a:p>
            <a:pPr lvl="0"/>
            <a:r>
              <a:rPr lang="en-US" dirty="0" smtClean="0"/>
              <a:t>Mutations that occur in gametes (sex cells) are the only ones that get passed on to the offspring. </a:t>
            </a:r>
          </a:p>
          <a:p>
            <a:endParaRPr lang="en-US" dirty="0"/>
          </a:p>
        </p:txBody>
      </p:sp>
      <p:pic>
        <p:nvPicPr>
          <p:cNvPr id="7169" name="Picture 1" descr="C:\Users\Heather Pilarz\AppData\Local\Microsoft\Windows\Temporary Internet Files\Content.IE5\24E2AS1V\MCHM00287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288733"/>
            <a:ext cx="1585816" cy="1569267"/>
          </a:xfrm>
          <a:prstGeom prst="rect">
            <a:avLst/>
          </a:prstGeom>
          <a:noFill/>
        </p:spPr>
      </p:pic>
      <p:pic>
        <p:nvPicPr>
          <p:cNvPr id="7171" name="Picture 3" descr="C:\Users\Heather Pilarz\AppData\Local\Microsoft\Windows\Temporary Internet Files\Content.IE5\1MBOLJEN\MCj042384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0385" y="1905000"/>
            <a:ext cx="693615" cy="762000"/>
          </a:xfrm>
          <a:prstGeom prst="rect">
            <a:avLst/>
          </a:prstGeom>
          <a:noFill/>
        </p:spPr>
      </p:pic>
      <p:pic>
        <p:nvPicPr>
          <p:cNvPr id="7172" name="Picture 4" descr="C:\Users\Heather Pilarz\AppData\Local\Microsoft\Windows\Temporary Internet Files\Content.IE5\W6WGL4AP\MCj042449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905000"/>
            <a:ext cx="1123547" cy="6762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Different Types of Mutations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Inserting – when extra DNA is added to the sequence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Deleting – when DNA is deleted (removed) from the sequence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Substituting – one segment of DNA replaces another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 of these types of mutations will be passed on to every cell that develops off of the mutated cell. BUT remember mutations that occur in non-sex cells WON’T be passed on to the next generation (offspring).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How can we identify mutations?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analyze small pieces of DNA but replicating them and running them through gel electrophoresis. We can analyze whole chromosomes by looking at </a:t>
            </a:r>
            <a:r>
              <a:rPr lang="en-US" dirty="0" err="1" smtClean="0"/>
              <a:t>karyotypes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http://rds.yahoo.com/_ylt=A9G_bHM4o3xLTxYAwnGjzbkF/SIG=1232ough0/EXP=1266545848/**http%3a/2008.igem.org/wiki/images/0/06/02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"/>
            <a:ext cx="7181850" cy="4933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 smtClean="0"/>
              <a:t>Karyotype</a:t>
            </a:r>
            <a:r>
              <a:rPr lang="en-US" dirty="0" smtClean="0"/>
              <a:t> – is an organized profile of a person’s chromosomes. Chromosomes are arranged and numbered by size (from largest to smallest). This genetic picture makes it easy to recognized chromosomal mutations.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1293</TotalTime>
  <Words>681</Words>
  <Application>Microsoft Office PowerPoint</Application>
  <PresentationFormat>On-screen Show (4:3)</PresentationFormat>
  <Paragraphs>48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Dad`s Tie</vt:lpstr>
      <vt:lpstr>Mutations: The Basis of Genetic Change</vt:lpstr>
      <vt:lpstr>Slide 2</vt:lpstr>
      <vt:lpstr>Slide 3</vt:lpstr>
      <vt:lpstr>Slide 4</vt:lpstr>
      <vt:lpstr>Different Types of Mutations </vt:lpstr>
      <vt:lpstr>Slide 6</vt:lpstr>
      <vt:lpstr>How can we identify mutations? </vt:lpstr>
      <vt:lpstr>Slide 8</vt:lpstr>
      <vt:lpstr>Slide 9</vt:lpstr>
      <vt:lpstr>Slide 10</vt:lpstr>
      <vt:lpstr>Slide 11</vt:lpstr>
      <vt:lpstr>Male Chromosome Karyotype</vt:lpstr>
      <vt:lpstr>Female Chromosome Karyotype</vt:lpstr>
      <vt:lpstr>Chromosomal Mutation Disorders: </vt:lpstr>
      <vt:lpstr>Down Syndrome Karyotype</vt:lpstr>
      <vt:lpstr>Chromosomal Mutation Disorders: </vt:lpstr>
      <vt:lpstr>Turners Syndrome</vt:lpstr>
      <vt:lpstr>Chromosomal Mutation Disorders: </vt:lpstr>
      <vt:lpstr>Slide 19</vt:lpstr>
      <vt:lpstr>Gene Mutation Disorders: Sickle Cell Anemia (autosomal recessive)</vt:lpstr>
      <vt:lpstr>Hemophilia (X-linked recessive)</vt:lpstr>
      <vt:lpstr>Cystic Fibrosis (autosomal recessive)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Vocabulary</dc:title>
  <dc:creator>BCCHS</dc:creator>
  <cp:lastModifiedBy>hpilarz</cp:lastModifiedBy>
  <cp:revision>28</cp:revision>
  <dcterms:created xsi:type="dcterms:W3CDTF">2006-11-14T13:15:42Z</dcterms:created>
  <dcterms:modified xsi:type="dcterms:W3CDTF">2014-03-20T14:15:32Z</dcterms:modified>
</cp:coreProperties>
</file>