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3" r:id="rId13"/>
    <p:sldId id="274" r:id="rId14"/>
    <p:sldId id="275" r:id="rId15"/>
    <p:sldId id="271" r:id="rId16"/>
    <p:sldId id="272" r:id="rId17"/>
    <p:sldId id="258" r:id="rId18"/>
    <p:sldId id="259" r:id="rId19"/>
    <p:sldId id="260" r:id="rId20"/>
    <p:sldId id="276" r:id="rId21"/>
    <p:sldId id="277" r:id="rId22"/>
    <p:sldId id="27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5EAA143-780E-4EDB-ABBD-EE587D558B7F}" type="datetimeFigureOut">
              <a:rPr lang="en-US" smtClean="0"/>
              <a:pPr/>
              <a:t>11/18/2013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531542E-AF30-48F0-9126-C23505E1CD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EAA143-780E-4EDB-ABBD-EE587D558B7F}" type="datetimeFigureOut">
              <a:rPr lang="en-US" smtClean="0"/>
              <a:pPr/>
              <a:t>11/18/2013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31542E-AF30-48F0-9126-C23505E1CD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5EAA143-780E-4EDB-ABBD-EE587D558B7F}" type="datetimeFigureOut">
              <a:rPr lang="en-US" smtClean="0"/>
              <a:pPr/>
              <a:t>11/18/2013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531542E-AF30-48F0-9126-C23505E1CD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EAA143-780E-4EDB-ABBD-EE587D558B7F}" type="datetimeFigureOut">
              <a:rPr lang="en-US" smtClean="0"/>
              <a:pPr/>
              <a:t>11/18/2013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31542E-AF30-48F0-9126-C23505E1CD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5EAA143-780E-4EDB-ABBD-EE587D558B7F}" type="datetimeFigureOut">
              <a:rPr lang="en-US" smtClean="0"/>
              <a:pPr/>
              <a:t>11/18/2013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531542E-AF30-48F0-9126-C23505E1CD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EAA143-780E-4EDB-ABBD-EE587D558B7F}" type="datetimeFigureOut">
              <a:rPr lang="en-US" smtClean="0"/>
              <a:pPr/>
              <a:t>11/18/2013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31542E-AF30-48F0-9126-C23505E1CD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EAA143-780E-4EDB-ABBD-EE587D558B7F}" type="datetimeFigureOut">
              <a:rPr lang="en-US" smtClean="0"/>
              <a:pPr/>
              <a:t>11/18/2013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531542E-AF30-48F0-9126-C23505E1CD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5EAA143-780E-4EDB-ABBD-EE587D558B7F}" type="datetimeFigureOut">
              <a:rPr lang="en-US" smtClean="0"/>
              <a:pPr/>
              <a:t>11/18/2013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531542E-AF30-48F0-9126-C23505E1CD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5EAA143-780E-4EDB-ABBD-EE587D558B7F}" type="datetimeFigureOut">
              <a:rPr lang="en-US" smtClean="0"/>
              <a:pPr/>
              <a:t>11/18/2013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531542E-AF30-48F0-9126-C23505E1CD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EAA143-780E-4EDB-ABBD-EE587D558B7F}" type="datetimeFigureOut">
              <a:rPr lang="en-US" smtClean="0"/>
              <a:pPr/>
              <a:t>11/18/2013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31542E-AF30-48F0-9126-C23505E1CD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5EAA143-780E-4EDB-ABBD-EE587D558B7F}" type="datetimeFigureOut">
              <a:rPr lang="en-US" smtClean="0"/>
              <a:pPr/>
              <a:t>11/18/2013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31542E-AF30-48F0-9126-C23505E1CDF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5EAA143-780E-4EDB-ABBD-EE587D558B7F}" type="datetimeFigureOut">
              <a:rPr lang="en-US" smtClean="0"/>
              <a:pPr/>
              <a:t>11/18/2013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531542E-AF30-48F0-9126-C23505E1CD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hyperlink" Target="http://youtu.be/6sUOMds_zm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youtu.be/wr8Z4SCETP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Heat and thermodynamics </a:t>
            </a:r>
            <a:endParaRPr lang="en-US" dirty="0"/>
          </a:p>
        </p:txBody>
      </p:sp>
      <p:sp>
        <p:nvSpPr>
          <p:cNvPr id="3" name="Subtitle 2"/>
          <p:cNvSpPr>
            <a:spLocks noGrp="1"/>
          </p:cNvSpPr>
          <p:nvPr>
            <p:ph type="subTitle" idx="1"/>
          </p:nvPr>
        </p:nvSpPr>
        <p:spPr>
          <a:xfrm>
            <a:off x="4029222" y="5756752"/>
            <a:ext cx="5114778" cy="1101248"/>
          </a:xfrm>
        </p:spPr>
        <p:txBody>
          <a:bodyPr/>
          <a:lstStyle/>
          <a:p>
            <a:r>
              <a:rPr lang="en-US" dirty="0" smtClean="0">
                <a:sym typeface="Wingdings" pitchFamily="2" charset="2"/>
              </a:rPr>
              <a:t> </a:t>
            </a:r>
            <a:r>
              <a:rPr lang="en-US" dirty="0" smtClean="0"/>
              <a:t>No not these guys, but just as hot!</a:t>
            </a:r>
            <a:endParaRPr lang="en-US" dirty="0"/>
          </a:p>
        </p:txBody>
      </p:sp>
      <p:pic>
        <p:nvPicPr>
          <p:cNvPr id="3076" name="Picture 4" descr="https://encrypted-tbn0.gstatic.com/images?q=tbn:ANd9GcShmqyY0aUhUhOBLK_3UypUfHl3IT_lNNhtcBMF9zn3kV3zRdK8WA"/>
          <p:cNvPicPr>
            <a:picLocks noChangeAspect="1" noChangeArrowheads="1"/>
          </p:cNvPicPr>
          <p:nvPr/>
        </p:nvPicPr>
        <p:blipFill>
          <a:blip r:embed="rId2" cstate="print"/>
          <a:srcRect/>
          <a:stretch>
            <a:fillRect/>
          </a:stretch>
        </p:blipFill>
        <p:spPr bwMode="auto">
          <a:xfrm>
            <a:off x="0" y="3238500"/>
            <a:ext cx="4343400" cy="36195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smtClean="0"/>
          </a:p>
        </p:txBody>
      </p:sp>
      <p:sp>
        <p:nvSpPr>
          <p:cNvPr id="16387" name="Content Placeholder 2"/>
          <p:cNvSpPr>
            <a:spLocks noGrp="1"/>
          </p:cNvSpPr>
          <p:nvPr>
            <p:ph idx="1"/>
          </p:nvPr>
        </p:nvSpPr>
        <p:spPr/>
        <p:txBody>
          <a:bodyPr/>
          <a:lstStyle/>
          <a:p>
            <a:pPr eaLnBrk="1" hangingPunct="1">
              <a:buFont typeface="Arial" charset="0"/>
              <a:buNone/>
            </a:pPr>
            <a:r>
              <a:rPr lang="en-US" i="1" smtClean="0"/>
              <a:t>If I have a cup of water that is the same temperature as a gallon of water… which has a higher amount of thermal energy? What about average kinetic energy?</a:t>
            </a:r>
          </a:p>
          <a:p>
            <a:pPr eaLnBrk="1" hangingPunct="1">
              <a:buFont typeface="Arial" charset="0"/>
              <a:buNone/>
            </a:pPr>
            <a:endParaRPr lang="en-US" i="1" smtClean="0"/>
          </a:p>
          <a:p>
            <a:pPr eaLnBrk="1" hangingPunct="1">
              <a:buFont typeface="Arial" charset="0"/>
              <a:buNone/>
            </a:pPr>
            <a:endParaRPr lang="en-US" smtClean="0"/>
          </a:p>
        </p:txBody>
      </p:sp>
      <p:pic>
        <p:nvPicPr>
          <p:cNvPr id="16388" name="Picture 1" descr="C:\Users\Heather Pilarz\AppData\Local\Microsoft\Windows\Temporary Internet Files\Content.IE5\AABE09P6\MCj04419020000[1].wmf"/>
          <p:cNvPicPr>
            <a:picLocks noChangeAspect="1" noChangeArrowheads="1"/>
          </p:cNvPicPr>
          <p:nvPr/>
        </p:nvPicPr>
        <p:blipFill>
          <a:blip r:embed="rId2" cstate="print"/>
          <a:srcRect/>
          <a:stretch>
            <a:fillRect/>
          </a:stretch>
        </p:blipFill>
        <p:spPr bwMode="auto">
          <a:xfrm>
            <a:off x="5410200" y="3048000"/>
            <a:ext cx="2663825" cy="3148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s://encrypted-tbn0.gstatic.com/images?q=tbn:ANd9GcRo0LAUsknXovymamlYDOQ8lMPR5VNC618GdSa9kMSvKt3j-f2d"/>
          <p:cNvPicPr>
            <a:picLocks noChangeAspect="1" noChangeArrowheads="1"/>
          </p:cNvPicPr>
          <p:nvPr/>
        </p:nvPicPr>
        <p:blipFill>
          <a:blip r:embed="rId2" cstate="print"/>
          <a:srcRect/>
          <a:stretch>
            <a:fillRect/>
          </a:stretch>
        </p:blipFill>
        <p:spPr bwMode="auto">
          <a:xfrm>
            <a:off x="5486400" y="5438774"/>
            <a:ext cx="3219450" cy="1419226"/>
          </a:xfrm>
          <a:prstGeom prst="rect">
            <a:avLst/>
          </a:prstGeom>
          <a:noFill/>
        </p:spPr>
      </p:pic>
      <p:sp>
        <p:nvSpPr>
          <p:cNvPr id="8" name="Cloud Callout 7"/>
          <p:cNvSpPr/>
          <p:nvPr/>
        </p:nvSpPr>
        <p:spPr>
          <a:xfrm>
            <a:off x="7391400" y="3429000"/>
            <a:ext cx="1752600" cy="2362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Heat (Thermal Energy)</a:t>
            </a:r>
            <a:endParaRPr lang="en-US" dirty="0"/>
          </a:p>
        </p:txBody>
      </p:sp>
      <p:sp>
        <p:nvSpPr>
          <p:cNvPr id="3" name="Content Placeholder 2"/>
          <p:cNvSpPr>
            <a:spLocks noGrp="1"/>
          </p:cNvSpPr>
          <p:nvPr>
            <p:ph idx="1"/>
          </p:nvPr>
        </p:nvSpPr>
        <p:spPr/>
        <p:txBody>
          <a:bodyPr/>
          <a:lstStyle/>
          <a:p>
            <a:pPr lvl="0"/>
            <a:r>
              <a:rPr lang="en-US" dirty="0" smtClean="0"/>
              <a:t>Is a form of energy and measured in joules</a:t>
            </a:r>
          </a:p>
          <a:p>
            <a:pPr lvl="0"/>
            <a:r>
              <a:rPr lang="en-US" dirty="0" smtClean="0"/>
              <a:t>Moves energy from hot to cold substances</a:t>
            </a:r>
          </a:p>
          <a:p>
            <a:pPr>
              <a:buNone/>
            </a:pPr>
            <a:endParaRPr lang="en-US" dirty="0"/>
          </a:p>
        </p:txBody>
      </p:sp>
      <p:pic>
        <p:nvPicPr>
          <p:cNvPr id="4" name="Picture 2" descr="http://www.physicsclassroom.com/class/thermalP/u18l1d4.gif"/>
          <p:cNvPicPr>
            <a:picLocks noChangeAspect="1" noChangeArrowheads="1"/>
          </p:cNvPicPr>
          <p:nvPr/>
        </p:nvPicPr>
        <p:blipFill>
          <a:blip r:embed="rId3" cstate="print"/>
          <a:srcRect/>
          <a:stretch>
            <a:fillRect/>
          </a:stretch>
        </p:blipFill>
        <p:spPr bwMode="auto">
          <a:xfrm>
            <a:off x="762000" y="2971800"/>
            <a:ext cx="6117098" cy="3206545"/>
          </a:xfrm>
          <a:prstGeom prst="rect">
            <a:avLst/>
          </a:prstGeom>
          <a:noFill/>
        </p:spPr>
      </p:pic>
      <p:sp>
        <p:nvSpPr>
          <p:cNvPr id="6" name="TextBox 5"/>
          <p:cNvSpPr txBox="1"/>
          <p:nvPr/>
        </p:nvSpPr>
        <p:spPr>
          <a:xfrm>
            <a:off x="7543800" y="3810000"/>
            <a:ext cx="1600200" cy="1323439"/>
          </a:xfrm>
          <a:prstGeom prst="rect">
            <a:avLst/>
          </a:prstGeom>
          <a:noFill/>
        </p:spPr>
        <p:txBody>
          <a:bodyPr wrap="square" rtlCol="0">
            <a:spAutoFit/>
          </a:bodyPr>
          <a:lstStyle/>
          <a:p>
            <a:pPr algn="ctr"/>
            <a:r>
              <a:rPr lang="en-US" sz="2000" b="1" dirty="0" smtClean="0">
                <a:solidFill>
                  <a:schemeClr val="bg1"/>
                </a:solidFill>
              </a:rPr>
              <a:t>That gives another meaning to “cold pop” </a:t>
            </a:r>
            <a:endParaRPr lang="en-US" sz="2000" b="1" dirty="0">
              <a:solidFill>
                <a:schemeClr val="bg1"/>
              </a:solidFill>
            </a:endParaRPr>
          </a:p>
        </p:txBody>
      </p:sp>
      <p:sp>
        <p:nvSpPr>
          <p:cNvPr id="9" name="Rectangle 8"/>
          <p:cNvSpPr/>
          <p:nvPr/>
        </p:nvSpPr>
        <p:spPr>
          <a:xfrm>
            <a:off x="8229600" y="0"/>
            <a:ext cx="685800" cy="2585323"/>
          </a:xfrm>
          <a:prstGeom prst="rect">
            <a:avLst/>
          </a:prstGeom>
        </p:spPr>
        <p:txBody>
          <a:bodyPr wrap="square">
            <a:spAutoFit/>
          </a:bodyPr>
          <a:lstStyle/>
          <a:p>
            <a:r>
              <a:rPr lang="en-US" dirty="0" smtClean="0">
                <a:hlinkClick r:id="rId4"/>
              </a:rPr>
              <a:t>http://youtu.be/6sUOMds_zmE</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023360"/>
          </a:xfrm>
        </p:spPr>
        <p:txBody>
          <a:bodyPr>
            <a:normAutofit/>
          </a:bodyPr>
          <a:lstStyle/>
          <a:p>
            <a:r>
              <a:rPr lang="en-US" dirty="0" smtClean="0"/>
              <a:t>Demo: I need 2-3 volunteers</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Alcohol evaporates at room temperature the way water evaporates at a low temperature in an oven</a:t>
            </a:r>
          </a:p>
          <a:p>
            <a:r>
              <a:rPr lang="en-US" dirty="0" smtClean="0"/>
              <a:t>As it evaporates it absorbs the head on the surface of your skin, making your skin cooler.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lstStyle/>
          <a:p>
            <a:r>
              <a:rPr lang="en-US" dirty="0" smtClean="0"/>
              <a:t>Coolant (aka refrigerant or </a:t>
            </a:r>
            <a:r>
              <a:rPr lang="en-US" dirty="0" err="1" smtClean="0"/>
              <a:t>freon</a:t>
            </a:r>
            <a:r>
              <a:rPr lang="en-US" dirty="0" smtClean="0"/>
              <a:t>) works the same way (as the rubbing alcohol in the demo does) in a refrigerator except the coolant is trapped in a series of coils</a:t>
            </a:r>
          </a:p>
          <a:p>
            <a:r>
              <a:rPr lang="en-US" dirty="0" smtClean="0"/>
              <a:t>As the coolant travels through coils compressors and expansion valves forces it to convert back and forth between liquid and gas, as it evaporates it removes heat from the surrounding environment, when it condenses it releases it (ever feel the back of a fridge?)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Cooling</a:t>
            </a:r>
            <a:endParaRPr lang="en-US" dirty="0"/>
          </a:p>
        </p:txBody>
      </p:sp>
      <p:sp>
        <p:nvSpPr>
          <p:cNvPr id="3" name="Content Placeholder 2"/>
          <p:cNvSpPr>
            <a:spLocks noGrp="1"/>
          </p:cNvSpPr>
          <p:nvPr>
            <p:ph idx="1"/>
          </p:nvPr>
        </p:nvSpPr>
        <p:spPr/>
        <p:txBody>
          <a:bodyPr/>
          <a:lstStyle/>
          <a:p>
            <a:pPr lvl="0"/>
            <a:r>
              <a:rPr lang="en-US" dirty="0" smtClean="0"/>
              <a:t>Air conditioning and refrigerators transfer heat also, from source to sink outside of the house or refrigerator</a:t>
            </a:r>
          </a:p>
          <a:p>
            <a:pPr lvl="0"/>
            <a:r>
              <a:rPr lang="en-US" dirty="0" smtClean="0"/>
              <a:t>This requires a heat pump that moves heat against the gradient (from low to high), thus requiring energy (electrical) to run</a:t>
            </a:r>
          </a:p>
          <a:p>
            <a:pPr lvl="0"/>
            <a:r>
              <a:rPr lang="en-US" dirty="0" smtClean="0"/>
              <a:t>So… air conditioners do NOT make “coldness”, they simply remove heat from the air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9416"/>
            <a:ext cx="5715000" cy="4846320"/>
          </a:xfrm>
        </p:spPr>
        <p:txBody>
          <a:bodyPr/>
          <a:lstStyle/>
          <a:p>
            <a:pPr lvl="0"/>
            <a:r>
              <a:rPr lang="en-US" dirty="0" smtClean="0"/>
              <a:t>This requires a heat pump that moves heat against the gradient (from low to high), thus requiring energy (electrical) to run</a:t>
            </a:r>
          </a:p>
          <a:p>
            <a:pPr lvl="0"/>
            <a:r>
              <a:rPr lang="en-US" dirty="0" smtClean="0"/>
              <a:t>So… air conditioners do NOT make “coldness”, they simply remove heat from the air</a:t>
            </a:r>
          </a:p>
          <a:p>
            <a:endParaRPr lang="en-US" dirty="0"/>
          </a:p>
        </p:txBody>
      </p:sp>
      <p:pic>
        <p:nvPicPr>
          <p:cNvPr id="4" name="Picture 2" descr="http://static.ddmcdn.com/gif/refrig.gif"/>
          <p:cNvPicPr>
            <a:picLocks noChangeAspect="1" noChangeArrowheads="1"/>
          </p:cNvPicPr>
          <p:nvPr/>
        </p:nvPicPr>
        <p:blipFill>
          <a:blip r:embed="rId2" cstate="print"/>
          <a:srcRect/>
          <a:stretch>
            <a:fillRect/>
          </a:stretch>
        </p:blipFill>
        <p:spPr bwMode="auto">
          <a:xfrm>
            <a:off x="6186016" y="533400"/>
            <a:ext cx="2519834" cy="5791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39000" cy="1143000"/>
          </a:xfrm>
        </p:spPr>
        <p:txBody>
          <a:bodyPr>
            <a:normAutofit/>
          </a:bodyPr>
          <a:lstStyle/>
          <a:p>
            <a:r>
              <a:rPr lang="en-US" dirty="0" smtClean="0"/>
              <a:t>Thermal Expansion</a:t>
            </a:r>
            <a:endParaRPr lang="en-US" dirty="0"/>
          </a:p>
        </p:txBody>
      </p:sp>
      <p:sp>
        <p:nvSpPr>
          <p:cNvPr id="3" name="Content Placeholder 2"/>
          <p:cNvSpPr>
            <a:spLocks noGrp="1"/>
          </p:cNvSpPr>
          <p:nvPr>
            <p:ph idx="1"/>
          </p:nvPr>
        </p:nvSpPr>
        <p:spPr>
          <a:xfrm>
            <a:off x="0" y="1143000"/>
            <a:ext cx="7239000" cy="4846320"/>
          </a:xfrm>
        </p:spPr>
        <p:txBody>
          <a:bodyPr/>
          <a:lstStyle/>
          <a:p>
            <a:pPr lvl="0"/>
            <a:r>
              <a:rPr lang="en-US" sz="2800" dirty="0" smtClean="0"/>
              <a:t>Thermal expansion – tendency of an object to change in volume in response to a change in temperature </a:t>
            </a:r>
          </a:p>
          <a:p>
            <a:pPr lvl="1"/>
            <a:r>
              <a:rPr lang="en-US" sz="2400" dirty="0" smtClean="0"/>
              <a:t>As molecules move faster (higher temperature) they tend to expand</a:t>
            </a:r>
          </a:p>
          <a:p>
            <a:pPr lvl="1"/>
            <a:r>
              <a:rPr lang="en-US" sz="2400" dirty="0" smtClean="0"/>
              <a:t>As molecules move slower (lower temperature) they tend to contract</a:t>
            </a:r>
          </a:p>
          <a:p>
            <a:pPr lvl="2"/>
            <a:r>
              <a:rPr lang="en-US" dirty="0" smtClean="0"/>
              <a:t>Example – think about taking a balloon outside in winter</a:t>
            </a:r>
          </a:p>
          <a:p>
            <a:endParaRPr lang="en-US" dirty="0"/>
          </a:p>
        </p:txBody>
      </p:sp>
      <p:sp>
        <p:nvSpPr>
          <p:cNvPr id="7170" name="AutoShape 2" descr="data:image/jpeg;base64,/9j/4AAQSkZJRgABAQAAAQABAAD/2wCEAAkGBhQSERUUExQWFBQWGBgXFxgXGBoYGxgeGxgcFxgYHBwYHSYeGhkjGRcXIC8gJCcpLCwsFx8xNTAqNSYrLCkBCQoKDgwOGg8PGi0kHSEsLCwsLSwsLCwsLC8sLCwsLCwtLCwsLCwsLCwsLCwpLCwsLCwpLCwpLCwsLCksKSwpLP/AABEIALABHwMBIgACEQEDEQH/xAAcAAACAwEBAQEAAAAAAAAAAAAFBgMEBwIBAAj/xABGEAABAgMFBQUEBwYFAwUAAAABAhEAAyEEBRIxQQYiUWFxEzKBkbGhwdHwBxQjQlJygmKSorLC4RUzU9LxFiQ0Q0Rzk8P/xAAbAQACAwEBAQAAAAAAAAAAAAACBAEDBQAGB//EADARAAEEAQMDAgMIAwEAAAAAAAEAAgMRIQQSMRNBUSJhBTLwFHGBkaGxwdEjQvHh/9oADAMBAAIRAxEAPwBOVdqhUA9UHEPLvD2xyhagagK6Z+Wfsj1FsQFA4iltWPuaLa7zQvObKP5kN7obDIHi2mj94/sL32+uV9LlpmVlne1Se94fiHTygtctvWFFBVQgprmknI10xMG5iAcxSDrKPNMwj1Bb2RNLvpAYTFBWgU4KhoxI7yeSh4iLY6Y6wa/Y/X1S5zmkZRe3S8M2YlQDllHhvDF11MeWW8FyUk4TMw9wmuEka65P/aJLxkKE4FSWCpaGIqDhJBq5rVP7w4x5bbUmUgAsXeh9lPCNN210AddHItKCXqVWQR+ysybxE2xzMSgFhJDOA5AcMOYHrCShOJXAekGzeaAFYZeEqDHedJ1Dg1z5lorWmx9jLctvgYajX0IrSMrUOLw3N0q9X/jYX9kD1jU7V/lr/Kr0MZcpA4+2NQnHcV+U+kGHbl4J4rKzBCqDLyj0CPpCaCJlSRpE7wp2lRlMc4Y9Aj7DHdQLtpXxEeR4QaRJ9XPGO3hdtKtXJ/5Mn8x9Icdq/wDxZn6f50wmXIki0yn4n0hz2n/8WZ+n+dMRYOUJxQSA1Mhn7hyj4RJgLaR8hBJblEhzQporho8PvHrE/YGOVyiNOHrBbguoqKOJA/7mV88YlbkYjs4/7mUdAfjAPIIUtBBWlWb/ACB+Q+hjOezDZkeH940ayn7AfkPoYzvtKUceMSEAUKRn19wj1o+CnJfj7hHTQYXFRgVP6f6orXn3PEUi0BvHoPVUVr07niPfAP8AlKNnzBNGxIpK6H+qLO3XflflV6iINixuyeh/qibbfvyvyq9REM7IHH1FKnZAk0GSdPzRyqxo/CPKJR3j0T6qjtoMAFTuIVL6gkvTI+5MDrVKCVED5pBpGauv9KYEW8faK8PQQvK0Btq6NxJTibFJFSlIHMrPseIZ4kAbkkdVEh+gd4jwKmGmWdfWuQixLkaj973JB9YNhLm3tAHmgvo/TBKpiWalkoAzZIpwcly/KDF37MCYZMwzFPm2YxZh30b0gPekyiUigd26VrxMEruvzs0MQaGhHzzMIvkYHV2WT8RLxTG4TLPtAwoCnUEGjVwHumjinvA5Mt24gLeZMBUQk0SSGIcZxLesorUlctTdo5UHoTSraPn1eKt54VKk4h2bJwGmJwC4UBqxJB5KiwalxGw0VXopOmQ36+rXdk7PtEkEr3g+JOHXkov7I82rtYmT1szBSiwyDn4R5YbEsTEFgxLpUO6Wqz+GWcTzdmZqiSVIJJc1Ov6YajNtzgqv4/qA2JsLeTz9fel4y41Anc/T7oTTsrNbNHmf9sN6TutqzeyLCQvHG1msuRQR32Hy8GE7KzgMk/vf2j47MzuCf3hHYU5QcSD8mPfq55+cFUbMzwO6NfvJ+MenZ6ePufxJ+McNqnKDqlEER2x4mCS9n59PsznxTwPOPv8AA53+mfZ8Y4Bq7Kq3UGtEqv3j/KYcdpK2aZ+n+dMLdjuiamdLUZagAouWy3TDNfcsqkLABJLUFT3hEYtQbwkPAWz+aR4lRCvCL/8Ah0xv8tef4TwHKIlWJeLuLyP3Ty5R20IgSohOVyj6bPUQxAib6ufwnyMRzpdPnjHbQpBKixlsh5/2iORM+3lgipL+sWcMVP8A3Unx98C5oAtSCThaPZlfYD8h9DCAJ9MjD5ZlfYD8h9DCGEwe21U00o0TA5d8+HIRKVoPLwMRSxvK6j+URI0QGIy5QkJxUNGHviG1ISQzgjrE6Rvnon1VFW+B9mPzD0MC5tNJRNdZATTshQSuiv6ol2zDrl/lPrEGx/dk/lPoYl2wAMyW/wCE/wA0S0WAqzhyWQnePQepiXAYjSjfI5J9VRL2fM+cSA5SSFXCmKuvuEDbbJJUVcYKS5TlVdW/hBjyz3JMnKLFISCQMyS2dBFErtrfVwroxZwji1jugO33RkOajqeWfSJEDVWfp04CKiFECkSSlpffUQnM0cnkOuUVO1BmeAcD9AvprQGCyh1pllSziBAUDhfUMwIji75hohWbA9R8iClstvanglPdHM5daA9IoXVLCrQSMgG61MKTsYHENNhZWtALdx5V+zWBScKkuQpCVdHzHm8U72t5VNSCP8sLT4k1MN12WXv8GHvhKsCAueMZZ1qJegZ8UQMm2ilmRSN6hee2U52CzBI3e6w8TqqLgEQC2SwGC0sP2hHqLXLJAC0uaDeGZyjRbgUSvPaqd2olMju6uyxu+MdDOOpcktkfKIZloSknEoBuJb1grCW2nwpjWPDHliWJqsKFJUc6EFhxLZCDFhu2US0xSuqSG9ogg0u4TEOklmy0YQkGJfq6izJUXyYGsaBYbmkIYy0S1Hip1K61NIKJtOAErAAHD0iovI7K37MBzys1s9zTl5S1/uke0xDarAqXRQYjmC3VjSHudtWlJL5c2eBV57YyVhjK7Qfmwq8KUPIGLWxyk/KmW/D3O/1P6JRAj6JbTOlneQCgcFEEeCmHtbxyiJYaOc0tNEJKfSSQH1jHlfAR2mOBF650ySp5qiEijJ7yjoOQ9p5ZxwaXcIYNO+Y03suLFYFzFYUAqPAQZtGxU8JcBKuQNR5t7IaxbrNZ0CqJYIcAM58BUx8raaQ1FOOQij1ngJpunJHpaSs0td3FBZaMJ4KT8YpqsUvPAlxrhD+bRqc29bNOSymUDoRXqNfEQm3vY7PjARMKCcsad19E4hXjxyi1oecUUQ0Lng1YPuP5/wDEAw0bTgMorG6ZJ/8ATT5D3QUn3atIJYKA1SQoDq1R4gRVBgshZ0kbozThSof4FIr9mOdT04xGu4JP4f4j8YJEx4ox1qtCFbNSXJZT0HeOnXqYrW/ZKStIBKw50I4HinrB0mI5yqJ/N/aJ5wusjKpXZdKZAQEknCGDt7gOMeXtdvbKBxYWDZPq/GLilREuZBA0h5QM7MEKJEwFwB3eD8+ceK2fXopJ6vBlU6B9utSXS6lJVVmJA6HQ+MQTQUjJVKw3YtJW7Aku/EYQGDjJx5GIrXKmBZQxqQWUSAlg24EivOlPaeJ17h6DecYlABuZxPSj04V0ETSFIUtSWDhqLSZgfUjeGEM1DwOUZsr93ITjQRwgsy8jpSPrMkqLk8+vKKKTF1E3CMXgBxPz81iloyvXiYvNvPCln2jCmpYsacy3uiXZyaDMV4QEtlpfp8/Ex3YLQUMR/wAxO3dys/WayzQ4WhXnenYyFkd4jCOpp74CWG61qloKZYqkVcVamppAiZazNIfIaQ9XZSTL/KIbiYAFhzSnsgf+CzP9MeafjDDspdsiTjn2yWCEFIlh33s3ZOejDnyjtSoHXvMLIDFTkgB9S1fJ4OXDUOnG+QAplsFvExalzVCWkElggqASCHS4NFpcO+rs4YwWuuyyLWCZa94H8XV0lKt0vUhqFoyy8DP0US2XLWJNlrTPROSoA0qeBcV9sIBrTlaTg5ppabb7lTYEPLQB26nUoZAj7gGicyBzPCBkq2tBS33v9YsRQt+1lqQpuL0fyJhUn2zAMOp5fPCPRaAb4lr6AXHwjZ2iWjImkDrTtHPek1YB0xU6gQJ7UqLax8lROvz7ofETfCeMbeaUs29JhO+p9X46eeUeotj5mIsLhlBwfI+OUVVpMshy6XorhyV8fPjE3t548oueEdsy68Qcxm/uPjFy99n02iSnASSgbpNCl80//G/Hu9HgHLWUsoBwcwfTiORhnuu8UpAKeRIJdXFuA98V6iMOHCWnYJG7SEi2S61BaQpKwHArk70dzk/yYP2m29moCX3qsWyAzI51bxi7tXdoCFKl5KBIA0IAUw90KUu+AkqJdSyQEPUAAEt5qfyjMgkbE7a7ulfhUYaHMdyD+4wi/alLqWSVnjU/8n3GPkXirjAiy2l8WM7xrXoYsIU4BGvup7o1IpGyix74+5a8kRYisu9F4hhLOdAPk5RYFs7eWpKszV+ehPs84EWVLq8I4slpMtYxVBVhV4jdPiA3hBPptYVYZYRqw3opISx30ukg5KGbH+KK202LCLRJWpKCWWmhwk9Rl8REat2bny8dD4/GCVjUAopV3JgwnkT3T1BbwiueAPYT3SOq0zZoyKyk5N6Tn/zj4hJbico9m7QTiwCwAP2UueZLZ+waQwzbPgJSQMT73w9/lH1juhU+YES0YlVo2Q4mmWXnGIRS8ccGqyl6TfU4qSMaakDuiGCfNbUDlzyHtaGez7ASZacU9acX3Upwgv1YtAm8LmQVbqmUDkpi/jAiVoRGFxykQbSz+EvyPxjhW1E0ZoR/F8YM2+7ESyQpCUkcgM8vCorA2fYUfhEFnsUGO4VGftFMUGwgHQpJfy1ilbL1VNYZDk+cSWiyBJcUPEk06CJZFnlzlAYwheoCRkA5IqK+WXOF5Hkcq1rWnhdz/saJllZICipQBYGjMQ4qNWyiM20hwU4cQSoBKcJIZ3Ht5cIvTLESJeJU1wQ1GcjFSpcEM7niwGT2ZtkExsRwFNcRoQCGZywbKmYJzL0ULh3V21BLpuczlAVD5cTz6RsVhuew3fZwZ8uWubhymAKw0+9ioknhGSXbfypKipCUheijUp5jnz04RDbJ0+bvzCterqyD8NB4Q9GwALQn1zQNsf4+6uX9KsRWTJQsuXYLASOQdLtAKakBRYMNA7sNA5zicSzwPlHE9OR8PKIe0AWFnGV0h9S7shr5+kOFvvGZZpUg9mkoXLDEkioAJGXAg+MJlnO8I0OybR2dctFlmpKpS5aUzF5YVAbqkOHBSfvHPJmzJnCreAl87XL/ANNH7x+EX7ut5tBCyGwOGBcCjjTWv7sA77uFdnnKl99IYpWkFlJOR5HQjQgiJdmrOrtnY4QlWL90gP4kR0jbarNM7ZJxzhEZltmJXvIBT884IpvAy1JCJWLEAXB4wMtFobNmfUt4OcoLSLZiKcLUDFiCQ3TlCQ8rWdnuiVttgEsqVuuEnMuCCQ3N34aQC+s1mFVSSkJ8R65eZiK9L1CyUmoDgdcifMRUs14JVMUpSHAOT9WNBmx9kaun1HSAbfe/zC9Boo+nGAeUVk2mUvMlC2bCA4J4u9HpxZokZAVgXuk9xWQPIvkR7aeNBctA30vRlVOTFyPL0MFVWVM+UdVaHgdD0IbzjSilkcDkEjI9wm5WC179UFWfEKYXYHhXR+PHOKqbanI9ClQY9Dp7YqWa3LlKwTPulq5jgOY+aiCc+zCegqSUE/tDeHLENPPrBCfqC4uRy0qgN8qvJV2RYl5KqPmZfB/2efybsuZgOEmgOfnlyPvEA8MyUrCCK/dLKCno1OPy8FF4kSca0EYQwDv+V9UpCmqquQrnFceqAtrhXsf4VU0jIvU8ry/tsjKwygkTcAKiSpmJZk0BdkgebaQGvu7Fn7UBkKTjIT90kDEOnPhA22jFiUak1MPl3SyZaN5KRgBdRYBkufZWkZkh3kucvJDWObqDIwWD29uyRbPaSxBzzBzyAz6A+wQdumeJiCkNukM3MN5uCfGOrx2bTjXNlrdOEqKQlSVAZKUErSl5dRUPnwYwtyrMuWyxiAH3mYDx+MVafUdB+7leqi1fWYG/9CcbJLZVdaeMVL0s6nGHOo8t5Pi49sDDtFNSxUAtPEZ+ynsgqL3QUihBLAZHX4GNsayCcbbq/KYa1zXccKQWjtUBbN91Q4Nl7Giwm0qLOPHgefVooSWlrJxAJWKpLuToUhLk9GgrcFskdoUziyVjCkKSoVLMSWZIGpUwyg3TiNlPIDh+qpke1lu7KntXtGmSuWVIUccsF0tUgkHXhhPjDBsdtEn6mVywUqmqUCVZsjdApzxGM52zvALtCZZSRLkunNJUQohRLp3cmZqecMVy3pLk2aQhKJhSoEuQ5dUxR0DZNGDO8Ekg4XlXsYdQ4tTEJindSyo84htqQoVzijab7ShYQUKfNwKex4vySFp68YWD/Cl7Alfay+EyyhMwKOJFCOAJGb6ZdIUP8XqySQHpmSetW8oc9rLPjklJSCUrASaPUOWOYGjP97jGfzpeFTFBSrxHlygw+0tJCGn70Um28HMB8nH98okkXokjCQgAhqJY8SrEKt41yaAqpo4fPhEc1RzGXlAuG7lVgUj6r3xKYOpgz0FHGj0y4+sdWvaAqxhKXBINXDEMHZJ4UrxeF2QovE82YTnTwz1gdgUlXpudIMpW8j9HugJaZHZqKcSVt95BJSejgH2QWkF5P6T74ej8Kl/C9RPVilsThKUvw+coqWmS6Zh/Csnzf4RZkW3CmWGdwK+LRyZ4+1dORD86Ae5/EwThYpCDRQmVNwl4tid7IrTU1oG98dA5eULNNYVxzlHJV8KIQ5q2E8wwYHoQf3jFkXz2UtQShLLLrUHxHgKlmHAM9NRUCsuzdT5ExcQygU58ekMVuFFQx+x1hWrPaH3hvpOo0684Y7FZJs2WUyknFgUUgkCrO9SOvhCOLOUklJIPEFn6+Hvh3+jmZMVPBWQqVKdUzEAMO6QCTSjmFjARlOfaa7IL/wBM2oSzM7I4AcwpB8wlRI6GBtntRDhmIofSviD5w+bYylyrRiCyO1BKVhhjGa5UzCAlRGYJFQXzclMtqU4nIY8Rn0PFo46f0205Wjp/jDg8CTA8hUpd4KK0j9oE5eXTlDFcFvKSqXnhqnUlJypq1R4dIWl2JUoiaB2ssk1Tn4g7ycxmIgnXljKSAEEFwQST/wAdBBxTPgkDv0WozWNLSSc/wnq3JTOoUOw4jF1FMqGlYFsZAUs70o54hUaU0V0zfxgDN2jnqo4TkHAqWoDWns1jyw2GbapqUlRUtRbEsktrUl2AjQk1TD62tp3lJz/FGA1GLRxNtStPaIKQdAc0+D5h+NYsXFOMrGCszcSVUo1e84fXhzMBJ9k7KYqW4UUnCSMnGefAuPCOO0hT539SQ2sWfWyvsHmqXNqND4wQvmeuYuVKS4woSxdmKgDpV+75DgIFWhdDDXMu8LkA4WYA4g4qQ5r4QEvy2l4BbwELn7MWqxdlaHCjiAZKsRD5pVRmUHBDmOJ1oMpZAJSQSKHgWzTnBu67AAFLQMSkoJbRRFUOKAkkDOFSfNUsncU9aseNdIWYSndVD09vury70xDeSlXPCAfNIBPi8Qqt2EDAAk4gHzz4OaRQ7KYckL/dV8ImXZJm79mvMPumLmkg2FWNXO1u0PNfeu7Lf81AIC1gl8jTPUfGGW7VdqhKipRUQAT952ryPBiGbhSFGz3ZNJDyJigaPhWG5sBDHdcxcgBpZUSnGAzHGrNBeo+7Fbwey6GQ2S42htqVJmz55KylISSCGTiKQlIo1XIelYNbPXqBZpQIG6Ck8XSWHsrAC9dnJgnzEplzZndUkplqUFYkhRYpFd4kQ13JsVMkWGbOnkJU6FJQCFjCSUKdqBT4cie4fAjGasIIpgH57ruXbQouRTgc4vyZ1YASlISGBTx3QB6RblXgnMndBqYXAJdSbkcAEtbd2qYJ5GM4AGCBo4Dk8yeMBbzt3aiXuAKSjCSBmzAElqmng8aveE6TOTIE8IRNmS2ExCErWxUUoQqtcKCzUNG4RCvYuYgYZH2suXuvRBpQghZDniziueYD32Zw+bCyjqWuvacrJLPZlEgAVZ+HM1MdITiNN0APkePjxEaJbLvWjvoWipG8kpqMxXMxUVLieh7oOt7JCmoU9C45OPUCOUylD5EPYliOgiI6C7reyPnY2x/6IPVcz/fCrb7AUzJiJSFYASAzkDiHPAvGmSJJmDdQQDqsFA4PWreEcK2ZQnEe1QFElVRRyXNSfcYY21wqN/lZPLu6ayQZJJTkcQGr8Y7l3RaCVHsSQtqYh8Y0iZd+GgUk8wpLeoiIWZfFH7yf90RsK7qjws+nbO2lQA7FgH1ECJ9mVLmFKwxTQgxrSZCuKfNP+6EPaqU1omO2hpUVSOEVPZ3Rxy2apBgdRxizZF5aVKT4intinLO6OdYllpcKA686f2eJacqwqYr3uunMaeILeMH7ruxMwL+0wTUIxih+1S2JJBGRqAQeXOF1a3r4g6gwx3bOdKJic0O4y3FuFZaJWVDopEGi5CauxNqu9CVE4hLlzEHUKQMDh9d0DoqM9tk1wks3EcDkR5w+bO2xpEofhxoPmT8D4GEW/UMo4dSSG5/3iBgFCeVUs1oUmoJSdCCxFANOkUpo3iTrUn2xLNsc1LYpcxINQChQxcMxl6xDMlKTVYIGVdaH2VFYru0eQpZcvjlDvsnZpaECYVJLgKxPly5NrGdTLQSeAGXDL2mCV1XTOmoVMTLKkAsSMnYGj5mK35CtY7Ybq08XQiTaZPaJlIcKKVpCAcJFXfVJFQ9aHNnix/h8v/ST/wDWIz2x37Os3adisoxjCojh46510cxrOxd6f4hJWd0TpYAVoFFQVhUABqUmLt+Et07KkuTYNE8Bc0JlyjQbiUqWeCc2GdW0pxFXaJYQkymTKTKSSlh95Jwl3JKipm45cBBa23sqUGSoFIHdUxFGqHyNNP8AhXv+8RavtKA/e4BQbjzD+MA63crQ00VG28oci90dlMlJw42UlQToSCmpyFeJGUHrHtv2cmTKnJEyYlAClpUUqLPhNQAqjCtS2jwLC0ylKV2CiSor7m7io6i9FGjCjCupoKnShOJViFcwAkN4JAaDj0ruR83hep+zNnAM7U53ffq14lgmZLFFAJKVy+ZTiOJPMPBOSrGMSZilA1DHm/8AaM4uNMyWrEkuQSM2biB1Hg3sP3Laiu0mUZq5KVmhQlKjiAdt8Fnr4tBElrA9w5WV8Q+GNDS+Hsm+VdsxdUlRGpxp0bQly/IcYoTtlUoE21WhSghJohFVqLsxLUrwc9IKSpCpSf8APUobzqUlGZyAwNl7KwsWm0qKki1zgnDMXMYAsQGwBAToaFoNkQlPsvNOldG00ma876VJsaEyZIRNnK7OWCX7NKqFRdi+Zb4Qj/SHb5qUIsktQlSMIx1rMKd4JLVCKu2pNcgIP31tBJkqQopWtYS6RgY8HKjkCXpWFnbC0omzEEIKNw0SAKlgPEw3HCDQrBNpUvLc3kD/AKlmTLEk7zFKg4q5H9o+vaVMCUKcBSi6QDRIGqgePCCd42eWZsuWy2TgDuCeJpwbSPLwsssz8IK23E90dTBN0jN26qJUu1Lqq8BGLjnpVakrWkJpjCCRukIwhi9UuSR0DikO1s2iTMtwQhYTLkNRyMSi65iikZgJfzMISpKDbEJSVADAkkgAAEupz0eI7festM2apIXiUuoSQQQ2T94upqCL3Rh1E9gf6SzTVgdyP7TYra76xaJ3ZIlntHQgzAGASkJQFO4CAO0mF/xjrCftjZDLWJlnWTJW4fBuhaWCkpUe8D3hkwLVZ4s7M2TtsaCRKQJbKVVy5LlRGqjpUsGALQxbKl5ZkpQpcvGlSytJSVB8KigPugUObnllCs8A2EMwRSujlp/ryDay82ud+Mfw/COTa534/JvhG6zdk7Or7qSD1PtxNFK07A2dQYBCTxCT71EeyMjPlaeyPsD+Y/pJc+zzFHfKlFh31lWlO8TpFiVdhlpCsKCSHqBQZe1xHssqWeKlH1ghbZjuH4CnLLrUmNc1xSyt7uVTs1ydooOUJBqWq1eAGfKHi5NjkoFVJU7Nu8MzUUNTAS77uxdmpAcpqrm2o04Q82e1AoSQKga8fjCc0nYJqJp5KonZVj/mKTmwScnzzjIPpZuj6raWBfHLSp61qpJzfVPtjdELNHzjPPp0uYrkSLQB3FdmvouqT0dJH6ooDjwryBysdajR3LLERyTHUWKFIg5pPgYv3ZMIdINalPkykkcCnTVm1gcKxIkc66EZ/wDMGuTBd1tKQUmgzDH38PhDz9F9TaCD/pat/qRntjtAWkks/wB5qMXz/KfYaUo7/wDRlQTyNez/AP0iJPkUs+ZP7tUqDa7w8Y/N209uM+cqepJSVkmtHqwUOLjCDzHOm/3vOKbPOIzEqYR4IJEfnOcApwpJDChOnDOp6PARA0SicRuAKJ3FscZycc2b2SV6YXLfdPDP2Q4bN3MmWnsjaAmW6yJgTvAlmxJJqlxpWKN2zsciWoKoUDllQ8QMuMWZUojR66MeHDrGs3RxFgN8herbodPtGPxQDaT6Op0pC5skifJBFU9/M1wCrAPXOuWcWfolvjsbclBUyJ32R65yz+8AP1Q0yLYUpJLgAVegI16wMu3ZayzO1tcteEy1CYEdwIwsoqAb/LxDMZV4PCM8DYjg8rM12g6TeozhMt6WMKSQrDyJf3H2wo2NAlTShSmQhYmHUtmBXmAOMT3rtpa/rUyRZ+xCUKIKZiEnEoUUXVUAVA5AvnAiVekxU4rVLShYUArAQQ4ZJSmpASxfhXlRZrxuAKj4eLeAVevDaBCiycWblTED2sYhCApjQvkR7jF202QzKjEoEuXctoOmp/VEX+GjGapTqz1NQKAczyjbG8ZfRBXpi4BTWGWRRTM9Fc9MXo+vWPbklKFpmWjAsyZaFEqSk4QWACXyeppmzxF9dCVFBdhSvDVzn4wb2YsQUmXgtplJftSkoJwqJrhYsaADe68oz9bK2g1vlK687ISPOE2XLeU60IIQh5VGPZkD9JWkP5wA2u2Utc6YCizLmJCWO8hGTMzqz+aw42faezIUU/WCsuxK1Ko2gBSlIpwhgsd7SptJcxCyM8KgW6tlCLZSw7gvHujsUVil+bKTxOxGyqwbgOdGNeR8CYHX7ZMNpSTICWwcSG58PGP0Gq0AQOvHaCRLQoqU4A7rO/JoZbrSKtvCoOn3HBWCJtqZlsrLTmTSmQwxGZstdrrLcdoaYs8Ib1jTlbRSZ4I+qy0JzBwpJfj3Q0Kl+pstnKZqZKQSpixOoJLAk68NHi9mta7kHwq36Rze6AWaZLNtxCWAyiQCXFA2XU+yB028R25XhSD2juNN8D0hquu32dRK5csJVUKAJ1q+9oYJXZc93AEzZC1KfWYoDj91jnHO1kYxR4Ut0rzm1R2Qu/BaiwC8BxB2CN/R1UfR8/OG+0bKzTPMy0T1F33ZSSEJSqnEuQKOaxasu10iSnDJlJlD9ke/WKds2oK6omKB4HIwq/WuLrA7UrW6JtZPe0bkAy0iW4VgASFYUjEAAxYP06gxJ2/zhHwgFc1uUtZxM7VbqK+0wYeFjRyrq24WY2CcSthQMAejgn2CLK7Sl1KA3XoDrA1F3zX7h9nxi7IupatK8HHxjUJHNrJR3Z+2rWo4lYZYYYQwdtHFQBDrZl0d6aABmhQsFkEpksSSz1dhyaGWQUpDrWlCf2lAesIykE4TkeBSJTZu4VEwpfSreIF1KSS5mTJaE8iDjJ8kHzgled4IIEsLDPWtYz/6WryCk2aUkkgY1F+O6keqvOAAR32WdCJREKjrwiYGLQuXwjsKiKOgYm1CsSixcQdsu20yxIaWkHtczqMPA6d4wvoMPn0a2GRMmr7aUmYtCQuXirhOJlEAgh6pzFIlxwpAvCdr1vAiwha91cyWgEZVWkFSerYqRhdrUZU1SSpQbJ0iYCDlRRyI6xsX0lrezyykHdmhRq+SFVyHGM/tEuVaWxJDg0GtGJAPDMNFuna18ZHe/wA/ZbMWi6+n3N+YEodcN+rlpwGUlSC+AlJSOJAwKAfkIaLNORNchAAGoKs/EmnxgVaCFBKKBDVScq9xQbJiCKcRxieTOEqQQ4KnPi4zbwi3SSO2kuPpHutrQAujAd2RCxXohcsoUhRB1RMUlQbxbXhrF+TLQGAM0SwAcCppUCxxFKipIUxyZxnCtcFQK1De3d9fSGCwzx2gHAFbO/dHPIYmHjHf43t3vCckijMJkd2H8INt9NItSp8lRAXvFiaKdsTO1WBNMyYWrFfKwusw18QDz4w02+S7AjIEeDv6GFy0bNkzEhBZKlAOfu5knmKRlC+V5CGUxPBajFivhaKLCVJOoNeFHPs5aRPKmvMUpVOGhHCmmkArdZDKWA5KQN0mjsainm0W5M5lDgoH2V9Idh1Tgdh47L1une2Ru4KaZMDknq3F/lobJ9uXZlJKkdqoS0g7iSXKcs8hpXRoTLVPwpr92vw9sXrvvZcxAqSGY82/vWM577NpT4r/AKp1sd6CYkrcM1ScwAHIPMA5Qpq20ndpNRKWpKcYbCVB6hJyLHyi1d8grUmUhJSZhAVhFWeqmD5Aku0KFulGVaJpl4sAmqwVfdCnDk6s0MadwccheX1LjVLTth78xWq0KnYpi0qTgBUpkoIIUQl8JLhI5Pzi7tbY1TRjlYikAqUmu85DMGrrT1hK2btapVqXaJtZWFAXvOplULdKKP5RxjU5s3DJ7QJSJbUmYqci+Rg5mWqI5C02s5stqKV4VYhoxoOhBgdtislCFJqULBbTUerRd2hvN0FaEhRWoALKXfiz59S8KlsnzezSl1HETMNa8E/PSIZo3CrKJ+ra4EUjNzTBhxkh1MGrRiTmQHLqOnxJM2mAi7HNKJUmoABWpwKACpr4+LRW7WbgXMDgYkoQmlNaDU4R/FAP0rifSVLNU1oAITOJjx2ie0Q3XZlM08lCswGAcaecOFy3DJU5KStm7xND0p6RR0ZB4THWZ+arbL2sKmsK7pf5HOGsn9kfxfGPJUhKKJQlI/ZAT/K0duPkxYLAyqXEE4Wef9M2xqWiW+rlX9KBEdpui2Sg5ny/DtaeSxDUJsRW4Ypahq1PCsaRjCyOqQMJIF1zSSZq0qB4LtPvnkeyK9o2MkLBKTMQo6hQUK50KQf4oYvqq8sJ8o+RLEV9MKo6mTyliz7CpGc+adNB7zAbaSxCVPSgKUpkhRKi51p7B5xoyUCM52nmYrVNPAhI/SAPWBLQBhW6eV8j8lC8NIkRpHKco+SYEJ4rtUepEfCsfCCpQppaKw2fR/bAi2oH4krSP3Cr+mFGWkwQum2mTNRNSd5JxDwcN4gkHrHEWKUg0VrW3MgrsE4pYqljtGD1wghX8BV7Ix+775wKBIBANffn1MbrZJyZ0pKwHRMQCx1ChUH0MY/tV9G82yqK0FUyQTQpDqRyWkfzDPllCzJHMOFt6HUFh2A8qG0WmzM6ZhbLCQSWYU/hT+7FZFrCq5PkNYDLsLd1eLkQQY6lMMqnjHSzbhQaB9y24nuYa2gBEFW4yu61RV+B98H9kJuIKAQVTJpASSXZjUcADSv7MA5N0mYpIAKlFsRAfo3ExrOx+yos0sLWlppDN+AHSn3iM+DtxgAT3VWukDI3Nk7jAH1+aTrYpKZplrUlMwM6SoPUAjWtCMor2yWQlxmGI6io9IB/SJY1S7wnu5xKCw/BaQoeTt+mAcm/58tgJhIGit4fxO3hFtABeVa87r8JgvC8UrFQRo2tGZuCgGY6ih5CjNWCA4oXbhwNKiIk3iZqS+6sAs1M1P5VMS3RdpWsoBTiNaluudSeUKPLg7HK9JA9gbbDzzlF5EtM0nEksGIcvnrTxh02XulMxQxJHZh6EUYf3bzind2zC5hShCVBH3prbqRyeil8AHbVhnodksSJSAhCQkAAD+51PODbfdVa3WCiAbJXN3WCXK7iUpch2SA/UiMItdkC33gMK5hXm7DlxJAHjH6BRnGE2+WlK7Ua1mlII5zDTySId0zbJXmpzQC4EgfVTvp3lgMXejD3RLOsRTZUJcETCqYUhXAMHHjFa0pSmRLGKqsS6jy9XiW9JAxy0pUC6UpAyzjTFDnyks9lctsiYEWeUSUJYmpplWB0qwqmWhksRiAcFgAnPwpFudNSucrEukpGEahxnXr6RFclhBTNViS6ZZ/izp09YrHcqSrdoeYifMxhnRLDlzhzPnHsuxJTgllSSUpVNOfeKXA8gIglWdIspONO9M4cAfhBCXKR9dXvuySU0p3EsPKnjBbBn8UG4ozYbShKgiZMImYUlQIJbCAknukMFOHeHG4pqgFBhhoQoFwqmjng1RT3Ll2bFrKUqVMSCoF911d5RS5xDF3n0zhqum7+xkolYirCO8aEuSXYZVOWkZT3my1aYaKDgcq6Z8fdvEUfYeEVIkCTOjsTIpJXEyFRrLz+5W0ritMuwKU4LPo0SIMWpSC2nmPSAJXVuVVF0j8R8oxy9ZuOatXFSj5qMfoGxXelWa2/SfXKMx+lPY5dmmLtWNCpU2YEgB8YJSSxDMRumoPhFD3g4Tunj2G6SFHoyjkLDH/j1j2BCcXoMSdsIhMeYHzjvV2XYVnt+Y86xJKNWFT5t88IqhLdYt2UNp7oNoJQkgLbtkLV/wBjIfRBHgFKSPMAQUNoFPhCx9H9oKrIAS+Fakj9kFiA/i/jDOUAesJPFOITTTYBWD7RWqfJnzZaylwoh8Kci5Tp+EjOIbRYxKssm0J7y5s1CgohtwSylgPzqeugyi99JVpxXlNGQQEJpR2QCSedW6AcIpXvacdjsyPwKnU4lXZqB50p4QwGAi6U/a5hQ3HCePoptCpq5i1gUQWIDAbwDdTXXIGNKK9MoyT6JZKha5jPhEkuAWBJWkBxrq0av2nHpFUop1KOo6T1ONlZX9Mshp8lX4pRGX4Vk/1iM1Mt36Rsv0uWATLNLnfelLwtymBj5KSjzMZVdlnxLA/EQnxUWHrBAWAqzglMu3ezBsqrNMTRK5EtJIpvy0JQrzThPnCqgVjVvpcWPq8ka9qpqaBBf1HlGXy0gxbHlqBxo0ty2JUfqFnJzwH+dXuaDnKBezln7OySE5tKRXQul3HiYIjmIVdyVc3gKjf9qVLs0xSTvAAD9Sgl+od/CMYtNqSqUolIdc4lwW+6/qY1nbK0lNlVhzKgKNoFL/ojJ1LJky0KAOJaqkM2Sc/GNDSN9N+6VnOa9l1PkS1mQneDoTi1FT8AYjvVSe1WpKsQQQBRsqCv5j7IuyZktdq7pCUOAAdEgJ9X84FItH2ZID45gLkYqBJU3mfSG84H1lLc2V3IUgSJhZQKjhDF+Xxi1d0pAkTlY82SBhqcviYrWlR7CVuCqnfCRxMdm1CXIlgoOJRxjMpLVYg51akQL/X6/dQcqeelAlypIUorNVBgKqoA56mLaprqNoQh0pWkETMjhYMQHFWB/wCDFcY0TETgMKZgLuwNRUDVuES2KyGWpCFTkmXM3gzlncB8hyYuKxa0Gs5QEjkLYrFakzZaJiHwLSFDkCHqOI+MTs4gRsdawLOlD916GrB8hrm9Dyzg2uYCl5eAKeuPEzM7ApychuQU+gEYUg2PLVqxu3tBVdQMcKJjsS5wSX7AnQ74/FmAkgO6G/KXqadS0bpxqSpWKhQCN1qO+r/OgAG0dL//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2" name="AutoShape 4" descr="data:image/jpeg;base64,/9j/4AAQSkZJRgABAQAAAQABAAD/2wCEAAkGBhQSERUUExQWFBQWGBgXFxgXGBoYGxgeGxgcFxgYHBwYHSYeGhkjGRcXIC8gJCcpLCwsFx8xNTAqNSYrLCkBCQoKDgwOGg8PGi0kHSEsLCwsLSwsLCwsLC8sLCwsLCwtLCwsLCwsLCwsLCwpLCwsLCwpLCwpLCwsLCksKSwpLP/AABEIALABHwMBIgACEQEDEQH/xAAcAAACAwEBAQEAAAAAAAAAAAAFBgMEBwIBAAj/xABGEAABAgMFBQUEBwYFAwUAAAABAhEAAyEEBRIxQQYiUWFxEzKBkbGhwdHwBxQjQlJygmKSorLC4RUzU9LxFiQ0Q0Rzk8P/xAAbAQACAwEBAQAAAAAAAAAAAAACBAEDBQAGB//EADARAAEEAQMDAgMIAwEAAAAAAAEAAgMRIQQSMRNBUSJhBTLwFHGBkaGxwdEjQvHh/9oADAMBAAIRAxEAPwBOVdqhUA9UHEPLvD2xyhagagK6Z+Wfsj1FsQFA4iltWPuaLa7zQvObKP5kN7obDIHi2mj94/sL32+uV9LlpmVlne1Se94fiHTygtctvWFFBVQgprmknI10xMG5iAcxSDrKPNMwj1Bb2RNLvpAYTFBWgU4KhoxI7yeSh4iLY6Y6wa/Y/X1S5zmkZRe3S8M2YlQDllHhvDF11MeWW8FyUk4TMw9wmuEka65P/aJLxkKE4FSWCpaGIqDhJBq5rVP7w4x5bbUmUgAsXeh9lPCNN210AddHItKCXqVWQR+ysybxE2xzMSgFhJDOA5AcMOYHrCShOJXAekGzeaAFYZeEqDHedJ1Dg1z5lorWmx9jLctvgYajX0IrSMrUOLw3N0q9X/jYX9kD1jU7V/lr/Kr0MZcpA4+2NQnHcV+U+kGHbl4J4rKzBCqDLyj0CPpCaCJlSRpE7wp2lRlMc4Y9Aj7DHdQLtpXxEeR4QaRJ9XPGO3hdtKtXJ/5Mn8x9Icdq/wDxZn6f50wmXIki0yn4n0hz2n/8WZ+n+dMRYOUJxQSA1Mhn7hyj4RJgLaR8hBJblEhzQporho8PvHrE/YGOVyiNOHrBbguoqKOJA/7mV88YlbkYjs4/7mUdAfjAPIIUtBBWlWb/ACB+Q+hjOezDZkeH940ayn7AfkPoYzvtKUceMSEAUKRn19wj1o+CnJfj7hHTQYXFRgVP6f6orXn3PEUi0BvHoPVUVr07niPfAP8AlKNnzBNGxIpK6H+qLO3XflflV6iINixuyeh/qibbfvyvyq9REM7IHH1FKnZAk0GSdPzRyqxo/CPKJR3j0T6qjtoMAFTuIVL6gkvTI+5MDrVKCVED5pBpGauv9KYEW8faK8PQQvK0Btq6NxJTibFJFSlIHMrPseIZ4kAbkkdVEh+gd4jwKmGmWdfWuQixLkaj973JB9YNhLm3tAHmgvo/TBKpiWalkoAzZIpwcly/KDF37MCYZMwzFPm2YxZh30b0gPekyiUigd26VrxMEruvzs0MQaGhHzzMIvkYHV2WT8RLxTG4TLPtAwoCnUEGjVwHumjinvA5Mt24gLeZMBUQk0SSGIcZxLesorUlctTdo5UHoTSraPn1eKt54VKk4h2bJwGmJwC4UBqxJB5KiwalxGw0VXopOmQ36+rXdk7PtEkEr3g+JOHXkov7I82rtYmT1szBSiwyDn4R5YbEsTEFgxLpUO6Wqz+GWcTzdmZqiSVIJJc1Ov6YajNtzgqv4/qA2JsLeTz9fel4y41Anc/T7oTTsrNbNHmf9sN6TutqzeyLCQvHG1msuRQR32Hy8GE7KzgMk/vf2j47MzuCf3hHYU5QcSD8mPfq55+cFUbMzwO6NfvJ+MenZ6ePufxJ+McNqnKDqlEER2x4mCS9n59PsznxTwPOPv8AA53+mfZ8Y4Bq7Kq3UGtEqv3j/KYcdpK2aZ+n+dMLdjuiamdLUZagAouWy3TDNfcsqkLABJLUFT3hEYtQbwkPAWz+aR4lRCvCL/8Ah0xv8tef4TwHKIlWJeLuLyP3Ty5R20IgSohOVyj6bPUQxAib6ufwnyMRzpdPnjHbQpBKixlsh5/2iORM+3lgipL+sWcMVP8A3Unx98C5oAtSCThaPZlfYD8h9DCAJ9MjD5ZlfYD8h9DCGEwe21U00o0TA5d8+HIRKVoPLwMRSxvK6j+URI0QGIy5QkJxUNGHviG1ISQzgjrE6Rvnon1VFW+B9mPzD0MC5tNJRNdZATTshQSuiv6ol2zDrl/lPrEGx/dk/lPoYl2wAMyW/wCE/wA0S0WAqzhyWQnePQepiXAYjSjfI5J9VRL2fM+cSA5SSFXCmKuvuEDbbJJUVcYKS5TlVdW/hBjyz3JMnKLFISCQMyS2dBFErtrfVwroxZwji1jugO33RkOajqeWfSJEDVWfp04CKiFECkSSlpffUQnM0cnkOuUVO1BmeAcD9AvprQGCyh1pllSziBAUDhfUMwIji75hohWbA9R8iClstvanglPdHM5daA9IoXVLCrQSMgG61MKTsYHENNhZWtALdx5V+zWBScKkuQpCVdHzHm8U72t5VNSCP8sLT4k1MN12WXv8GHvhKsCAueMZZ1qJegZ8UQMm2ilmRSN6hee2U52CzBI3e6w8TqqLgEQC2SwGC0sP2hHqLXLJAC0uaDeGZyjRbgUSvPaqd2olMju6uyxu+MdDOOpcktkfKIZloSknEoBuJb1grCW2nwpjWPDHliWJqsKFJUc6EFhxLZCDFhu2US0xSuqSG9ogg0u4TEOklmy0YQkGJfq6izJUXyYGsaBYbmkIYy0S1Hip1K61NIKJtOAErAAHD0iovI7K37MBzys1s9zTl5S1/uke0xDarAqXRQYjmC3VjSHudtWlJL5c2eBV57YyVhjK7Qfmwq8KUPIGLWxyk/KmW/D3O/1P6JRAj6JbTOlneQCgcFEEeCmHtbxyiJYaOc0tNEJKfSSQH1jHlfAR2mOBF650ySp5qiEijJ7yjoOQ9p5ZxwaXcIYNO+Y03suLFYFzFYUAqPAQZtGxU8JcBKuQNR5t7IaxbrNZ0CqJYIcAM58BUx8raaQ1FOOQij1ngJpunJHpaSs0td3FBZaMJ4KT8YpqsUvPAlxrhD+bRqc29bNOSymUDoRXqNfEQm3vY7PjARMKCcsad19E4hXjxyi1oecUUQ0Lng1YPuP5/wDEAw0bTgMorG6ZJ/8ATT5D3QUn3atIJYKA1SQoDq1R4gRVBgshZ0kbozThSof4FIr9mOdT04xGu4JP4f4j8YJEx4ox1qtCFbNSXJZT0HeOnXqYrW/ZKStIBKw50I4HinrB0mI5yqJ/N/aJ5wusjKpXZdKZAQEknCGDt7gOMeXtdvbKBxYWDZPq/GLilREuZBA0h5QM7MEKJEwFwB3eD8+ceK2fXopJ6vBlU6B9utSXS6lJVVmJA6HQ+MQTQUjJVKw3YtJW7Aku/EYQGDjJx5GIrXKmBZQxqQWUSAlg24EivOlPaeJ17h6DecYlABuZxPSj04V0ETSFIUtSWDhqLSZgfUjeGEM1DwOUZsr93ITjQRwgsy8jpSPrMkqLk8+vKKKTF1E3CMXgBxPz81iloyvXiYvNvPCln2jCmpYsacy3uiXZyaDMV4QEtlpfp8/Ex3YLQUMR/wAxO3dys/WayzQ4WhXnenYyFkd4jCOpp74CWG61qloKZYqkVcVamppAiZazNIfIaQ9XZSTL/KIbiYAFhzSnsgf+CzP9MeafjDDspdsiTjn2yWCEFIlh33s3ZOejDnyjtSoHXvMLIDFTkgB9S1fJ4OXDUOnG+QAplsFvExalzVCWkElggqASCHS4NFpcO+rs4YwWuuyyLWCZa94H8XV0lKt0vUhqFoyy8DP0US2XLWJNlrTPROSoA0qeBcV9sIBrTlaTg5ppabb7lTYEPLQB26nUoZAj7gGicyBzPCBkq2tBS33v9YsRQt+1lqQpuL0fyJhUn2zAMOp5fPCPRaAb4lr6AXHwjZ2iWjImkDrTtHPek1YB0xU6gQJ7UqLax8lROvz7ofETfCeMbeaUs29JhO+p9X46eeUeotj5mIsLhlBwfI+OUVVpMshy6XorhyV8fPjE3t548oueEdsy68Qcxm/uPjFy99n02iSnASSgbpNCl80//G/Hu9HgHLWUsoBwcwfTiORhnuu8UpAKeRIJdXFuA98V6iMOHCWnYJG7SEi2S61BaQpKwHArk70dzk/yYP2m29moCX3qsWyAzI51bxi7tXdoCFKl5KBIA0IAUw90KUu+AkqJdSyQEPUAAEt5qfyjMgkbE7a7ulfhUYaHMdyD+4wi/alLqWSVnjU/8n3GPkXirjAiy2l8WM7xrXoYsIU4BGvup7o1IpGyix74+5a8kRYisu9F4hhLOdAPk5RYFs7eWpKszV+ehPs84EWVLq8I4slpMtYxVBVhV4jdPiA3hBPptYVYZYRqw3opISx30ukg5KGbH+KK202LCLRJWpKCWWmhwk9Rl8REat2bny8dD4/GCVjUAopV3JgwnkT3T1BbwiueAPYT3SOq0zZoyKyk5N6Tn/zj4hJbico9m7QTiwCwAP2UueZLZ+waQwzbPgJSQMT73w9/lH1juhU+YES0YlVo2Q4mmWXnGIRS8ccGqyl6TfU4qSMaakDuiGCfNbUDlzyHtaGez7ASZacU9acX3Upwgv1YtAm8LmQVbqmUDkpi/jAiVoRGFxykQbSz+EvyPxjhW1E0ZoR/F8YM2+7ESyQpCUkcgM8vCorA2fYUfhEFnsUGO4VGftFMUGwgHQpJfy1ilbL1VNYZDk+cSWiyBJcUPEk06CJZFnlzlAYwheoCRkA5IqK+WXOF5Hkcq1rWnhdz/saJllZICipQBYGjMQ4qNWyiM20hwU4cQSoBKcJIZ3Ht5cIvTLESJeJU1wQ1GcjFSpcEM7niwGT2ZtkExsRwFNcRoQCGZywbKmYJzL0ULh3V21BLpuczlAVD5cTz6RsVhuew3fZwZ8uWubhymAKw0+9ioknhGSXbfypKipCUheijUp5jnz04RDbJ0+bvzCterqyD8NB4Q9GwALQn1zQNsf4+6uX9KsRWTJQsuXYLASOQdLtAKakBRYMNA7sNA5zicSzwPlHE9OR8PKIe0AWFnGV0h9S7shr5+kOFvvGZZpUg9mkoXLDEkioAJGXAg+MJlnO8I0OybR2dctFlmpKpS5aUzF5YVAbqkOHBSfvHPJmzJnCreAl87XL/ANNH7x+EX7ut5tBCyGwOGBcCjjTWv7sA77uFdnnKl99IYpWkFlJOR5HQjQgiJdmrOrtnY4QlWL90gP4kR0jbarNM7ZJxzhEZltmJXvIBT884IpvAy1JCJWLEAXB4wMtFobNmfUt4OcoLSLZiKcLUDFiCQ3TlCQ8rWdnuiVttgEsqVuuEnMuCCQ3N34aQC+s1mFVSSkJ8R65eZiK9L1CyUmoDgdcifMRUs14JVMUpSHAOT9WNBmx9kaun1HSAbfe/zC9Boo+nGAeUVk2mUvMlC2bCA4J4u9HpxZokZAVgXuk9xWQPIvkR7aeNBctA30vRlVOTFyPL0MFVWVM+UdVaHgdD0IbzjSilkcDkEjI9wm5WC179UFWfEKYXYHhXR+PHOKqbanI9ClQY9Dp7YqWa3LlKwTPulq5jgOY+aiCc+zCegqSUE/tDeHLENPPrBCfqC4uRy0qgN8qvJV2RYl5KqPmZfB/2efybsuZgOEmgOfnlyPvEA8MyUrCCK/dLKCno1OPy8FF4kSca0EYQwDv+V9UpCmqquQrnFceqAtrhXsf4VU0jIvU8ry/tsjKwygkTcAKiSpmJZk0BdkgebaQGvu7Fn7UBkKTjIT90kDEOnPhA22jFiUak1MPl3SyZaN5KRgBdRYBkufZWkZkh3kucvJDWObqDIwWD29uyRbPaSxBzzBzyAz6A+wQdumeJiCkNukM3MN5uCfGOrx2bTjXNlrdOEqKQlSVAZKUErSl5dRUPnwYwtyrMuWyxiAH3mYDx+MVafUdB+7leqi1fWYG/9CcbJLZVdaeMVL0s6nGHOo8t5Pi49sDDtFNSxUAtPEZ+ynsgqL3QUihBLAZHX4GNsayCcbbq/KYa1zXccKQWjtUBbN91Q4Nl7Giwm0qLOPHgefVooSWlrJxAJWKpLuToUhLk9GgrcFskdoUziyVjCkKSoVLMSWZIGpUwyg3TiNlPIDh+qpke1lu7KntXtGmSuWVIUccsF0tUgkHXhhPjDBsdtEn6mVywUqmqUCVZsjdApzxGM52zvALtCZZSRLkunNJUQohRLp3cmZqecMVy3pLk2aQhKJhSoEuQ5dUxR0DZNGDO8Ekg4XlXsYdQ4tTEJindSyo84htqQoVzijab7ShYQUKfNwKex4vySFp68YWD/Cl7Alfay+EyyhMwKOJFCOAJGb6ZdIUP8XqySQHpmSetW8oc9rLPjklJSCUrASaPUOWOYGjP97jGfzpeFTFBSrxHlygw+0tJCGn70Um28HMB8nH98okkXokjCQgAhqJY8SrEKt41yaAqpo4fPhEc1RzGXlAuG7lVgUj6r3xKYOpgz0FHGj0y4+sdWvaAqxhKXBINXDEMHZJ4UrxeF2QovE82YTnTwz1gdgUlXpudIMpW8j9HugJaZHZqKcSVt95BJSejgH2QWkF5P6T74ej8Kl/C9RPVilsThKUvw+coqWmS6Zh/Csnzf4RZkW3CmWGdwK+LRyZ4+1dORD86Ae5/EwThYpCDRQmVNwl4tid7IrTU1oG98dA5eULNNYVxzlHJV8KIQ5q2E8wwYHoQf3jFkXz2UtQShLLLrUHxHgKlmHAM9NRUCsuzdT5ExcQygU58ekMVuFFQx+x1hWrPaH3hvpOo0684Y7FZJs2WUyknFgUUgkCrO9SOvhCOLOUklJIPEFn6+Hvh3+jmZMVPBWQqVKdUzEAMO6QCTSjmFjARlOfaa7IL/wBM2oSzM7I4AcwpB8wlRI6GBtntRDhmIofSviD5w+bYylyrRiCyO1BKVhhjGa5UzCAlRGYJFQXzclMtqU4nIY8Rn0PFo46f0205Wjp/jDg8CTA8hUpd4KK0j9oE5eXTlDFcFvKSqXnhqnUlJypq1R4dIWl2JUoiaB2ssk1Tn4g7ycxmIgnXljKSAEEFwQST/wAdBBxTPgkDv0WozWNLSSc/wnq3JTOoUOw4jF1FMqGlYFsZAUs70o54hUaU0V0zfxgDN2jnqo4TkHAqWoDWns1jyw2GbapqUlRUtRbEsktrUl2AjQk1TD62tp3lJz/FGA1GLRxNtStPaIKQdAc0+D5h+NYsXFOMrGCszcSVUo1e84fXhzMBJ9k7KYqW4UUnCSMnGefAuPCOO0hT539SQ2sWfWyvsHmqXNqND4wQvmeuYuVKS4woSxdmKgDpV+75DgIFWhdDDXMu8LkA4WYA4g4qQ5r4QEvy2l4BbwELn7MWqxdlaHCjiAZKsRD5pVRmUHBDmOJ1oMpZAJSQSKHgWzTnBu67AAFLQMSkoJbRRFUOKAkkDOFSfNUsncU9aseNdIWYSndVD09vury70xDeSlXPCAfNIBPi8Qqt2EDAAk4gHzz4OaRQ7KYckL/dV8ImXZJm79mvMPumLmkg2FWNXO1u0PNfeu7Lf81AIC1gl8jTPUfGGW7VdqhKipRUQAT952ryPBiGbhSFGz3ZNJDyJigaPhWG5sBDHdcxcgBpZUSnGAzHGrNBeo+7Fbwey6GQ2S42htqVJmz55KylISSCGTiKQlIo1XIelYNbPXqBZpQIG6Ck8XSWHsrAC9dnJgnzEplzZndUkplqUFYkhRYpFd4kQ13JsVMkWGbOnkJU6FJQCFjCSUKdqBT4cie4fAjGasIIpgH57ruXbQouRTgc4vyZ1YASlISGBTx3QB6RblXgnMndBqYXAJdSbkcAEtbd2qYJ5GM4AGCBo4Dk8yeMBbzt3aiXuAKSjCSBmzAElqmng8aveE6TOTIE8IRNmS2ExCErWxUUoQqtcKCzUNG4RCvYuYgYZH2suXuvRBpQghZDniziueYD32Zw+bCyjqWuvacrJLPZlEgAVZ+HM1MdITiNN0APkePjxEaJbLvWjvoWipG8kpqMxXMxUVLieh7oOt7JCmoU9C45OPUCOUylD5EPYliOgiI6C7reyPnY2x/6IPVcz/fCrb7AUzJiJSFYASAzkDiHPAvGmSJJmDdQQDqsFA4PWreEcK2ZQnEe1QFElVRRyXNSfcYY21wqN/lZPLu6ayQZJJTkcQGr8Y7l3RaCVHsSQtqYh8Y0iZd+GgUk8wpLeoiIWZfFH7yf90RsK7qjws+nbO2lQA7FgH1ECJ9mVLmFKwxTQgxrSZCuKfNP+6EPaqU1omO2hpUVSOEVPZ3Rxy2apBgdRxizZF5aVKT4intinLO6OdYllpcKA686f2eJacqwqYr3uunMaeILeMH7ruxMwL+0wTUIxih+1S2JJBGRqAQeXOF1a3r4g6gwx3bOdKJic0O4y3FuFZaJWVDopEGi5CauxNqu9CVE4hLlzEHUKQMDh9d0DoqM9tk1wks3EcDkR5w+bO2xpEofhxoPmT8D4GEW/UMo4dSSG5/3iBgFCeVUs1oUmoJSdCCxFANOkUpo3iTrUn2xLNsc1LYpcxINQChQxcMxl6xDMlKTVYIGVdaH2VFYru0eQpZcvjlDvsnZpaECYVJLgKxPly5NrGdTLQSeAGXDL2mCV1XTOmoVMTLKkAsSMnYGj5mK35CtY7Ybq08XQiTaZPaJlIcKKVpCAcJFXfVJFQ9aHNnix/h8v/ST/wDWIz2x37Os3adisoxjCojh46510cxrOxd6f4hJWd0TpYAVoFFQVhUABqUmLt+Et07KkuTYNE8Bc0JlyjQbiUqWeCc2GdW0pxFXaJYQkymTKTKSSlh95Jwl3JKipm45cBBa23sqUGSoFIHdUxFGqHyNNP8AhXv+8RavtKA/e4BQbjzD+MA63crQ00VG28oci90dlMlJw42UlQToSCmpyFeJGUHrHtv2cmTKnJEyYlAClpUUqLPhNQAqjCtS2jwLC0ylKV2CiSor7m7io6i9FGjCjCupoKnShOJViFcwAkN4JAaDj0ruR83hep+zNnAM7U53ffq14lgmZLFFAJKVy+ZTiOJPMPBOSrGMSZilA1DHm/8AaM4uNMyWrEkuQSM2biB1Hg3sP3Laiu0mUZq5KVmhQlKjiAdt8Fnr4tBElrA9w5WV8Q+GNDS+Hsm+VdsxdUlRGpxp0bQly/IcYoTtlUoE21WhSghJohFVqLsxLUrwc9IKSpCpSf8APUobzqUlGZyAwNl7KwsWm0qKki1zgnDMXMYAsQGwBAToaFoNkQlPsvNOldG00ma876VJsaEyZIRNnK7OWCX7NKqFRdi+Zb4Qj/SHb5qUIsktQlSMIx1rMKd4JLVCKu2pNcgIP31tBJkqQopWtYS6RgY8HKjkCXpWFnbC0omzEEIKNw0SAKlgPEw3HCDQrBNpUvLc3kD/AKlmTLEk7zFKg4q5H9o+vaVMCUKcBSi6QDRIGqgePCCd42eWZsuWy2TgDuCeJpwbSPLwsssz8IK23E90dTBN0jN26qJUu1Lqq8BGLjnpVakrWkJpjCCRukIwhi9UuSR0DikO1s2iTMtwQhYTLkNRyMSi65iikZgJfzMISpKDbEJSVADAkkgAAEupz0eI7festM2apIXiUuoSQQQ2T94upqCL3Rh1E9gf6SzTVgdyP7TYra76xaJ3ZIlntHQgzAGASkJQFO4CAO0mF/xjrCftjZDLWJlnWTJW4fBuhaWCkpUe8D3hkwLVZ4s7M2TtsaCRKQJbKVVy5LlRGqjpUsGALQxbKl5ZkpQpcvGlSytJSVB8KigPugUObnllCs8A2EMwRSujlp/ryDay82ud+Mfw/COTa534/JvhG6zdk7Or7qSD1PtxNFK07A2dQYBCTxCT71EeyMjPlaeyPsD+Y/pJc+zzFHfKlFh31lWlO8TpFiVdhlpCsKCSHqBQZe1xHssqWeKlH1ghbZjuH4CnLLrUmNc1xSyt7uVTs1ydooOUJBqWq1eAGfKHi5NjkoFVJU7Nu8MzUUNTAS77uxdmpAcpqrm2o04Q82e1AoSQKga8fjCc0nYJqJp5KonZVj/mKTmwScnzzjIPpZuj6raWBfHLSp61qpJzfVPtjdELNHzjPPp0uYrkSLQB3FdmvouqT0dJH6ooDjwryBysdajR3LLERyTHUWKFIg5pPgYv3ZMIdINalPkykkcCnTVm1gcKxIkc66EZ/wDMGuTBd1tKQUmgzDH38PhDz9F9TaCD/pat/qRntjtAWkks/wB5qMXz/KfYaUo7/wDRlQTyNez/AP0iJPkUs+ZP7tUqDa7w8Y/N209uM+cqepJSVkmtHqwUOLjCDzHOm/3vOKbPOIzEqYR4IJEfnOcApwpJDChOnDOp6PARA0SicRuAKJ3FscZycc2b2SV6YXLfdPDP2Q4bN3MmWnsjaAmW6yJgTvAlmxJJqlxpWKN2zsciWoKoUDllQ8QMuMWZUojR66MeHDrGs3RxFgN8herbodPtGPxQDaT6Op0pC5skifJBFU9/M1wCrAPXOuWcWfolvjsbclBUyJ32R65yz+8AP1Q0yLYUpJLgAVegI16wMu3ZayzO1tcteEy1CYEdwIwsoqAb/LxDMZV4PCM8DYjg8rM12g6TeozhMt6WMKSQrDyJf3H2wo2NAlTShSmQhYmHUtmBXmAOMT3rtpa/rUyRZ+xCUKIKZiEnEoUUXVUAVA5AvnAiVekxU4rVLShYUArAQQ4ZJSmpASxfhXlRZrxuAKj4eLeAVevDaBCiycWblTED2sYhCApjQvkR7jF202QzKjEoEuXctoOmp/VEX+GjGapTqz1NQKAczyjbG8ZfRBXpi4BTWGWRRTM9Fc9MXo+vWPbklKFpmWjAsyZaFEqSk4QWACXyeppmzxF9dCVFBdhSvDVzn4wb2YsQUmXgtplJftSkoJwqJrhYsaADe68oz9bK2g1vlK687ISPOE2XLeU60IIQh5VGPZkD9JWkP5wA2u2Utc6YCizLmJCWO8hGTMzqz+aw42faezIUU/WCsuxK1Ko2gBSlIpwhgsd7SptJcxCyM8KgW6tlCLZSw7gvHujsUVil+bKTxOxGyqwbgOdGNeR8CYHX7ZMNpSTICWwcSG58PGP0Gq0AQOvHaCRLQoqU4A7rO/JoZbrSKtvCoOn3HBWCJtqZlsrLTmTSmQwxGZstdrrLcdoaYs8Ib1jTlbRSZ4I+qy0JzBwpJfj3Q0Kl+pstnKZqZKQSpixOoJLAk68NHi9mta7kHwq36Rze6AWaZLNtxCWAyiQCXFA2XU+yB028R25XhSD2juNN8D0hquu32dRK5csJVUKAJ1q+9oYJXZc93AEzZC1KfWYoDj91jnHO1kYxR4Ut0rzm1R2Qu/BaiwC8BxB2CN/R1UfR8/OG+0bKzTPMy0T1F33ZSSEJSqnEuQKOaxasu10iSnDJlJlD9ke/WKds2oK6omKB4HIwq/WuLrA7UrW6JtZPe0bkAy0iW4VgASFYUjEAAxYP06gxJ2/zhHwgFc1uUtZxM7VbqK+0wYeFjRyrq24WY2CcSthQMAejgn2CLK7Sl1KA3XoDrA1F3zX7h9nxi7IupatK8HHxjUJHNrJR3Z+2rWo4lYZYYYQwdtHFQBDrZl0d6aABmhQsFkEpksSSz1dhyaGWQUpDrWlCf2lAesIykE4TkeBSJTZu4VEwpfSreIF1KSS5mTJaE8iDjJ8kHzgled4IIEsLDPWtYz/6WryCk2aUkkgY1F+O6keqvOAAR32WdCJREKjrwiYGLQuXwjsKiKOgYm1CsSixcQdsu20yxIaWkHtczqMPA6d4wvoMPn0a2GRMmr7aUmYtCQuXirhOJlEAgh6pzFIlxwpAvCdr1vAiwha91cyWgEZVWkFSerYqRhdrUZU1SSpQbJ0iYCDlRRyI6xsX0lrezyykHdmhRq+SFVyHGM/tEuVaWxJDg0GtGJAPDMNFuna18ZHe/wA/ZbMWi6+n3N+YEodcN+rlpwGUlSC+AlJSOJAwKAfkIaLNORNchAAGoKs/EmnxgVaCFBKKBDVScq9xQbJiCKcRxieTOEqQQ4KnPi4zbwi3SSO2kuPpHutrQAujAd2RCxXohcsoUhRB1RMUlQbxbXhrF+TLQGAM0SwAcCppUCxxFKipIUxyZxnCtcFQK1De3d9fSGCwzx2gHAFbO/dHPIYmHjHf43t3vCckijMJkd2H8INt9NItSp8lRAXvFiaKdsTO1WBNMyYWrFfKwusw18QDz4w02+S7AjIEeDv6GFy0bNkzEhBZKlAOfu5knmKRlC+V5CGUxPBajFivhaKLCVJOoNeFHPs5aRPKmvMUpVOGhHCmmkArdZDKWA5KQN0mjsainm0W5M5lDgoH2V9Idh1Tgdh47L1une2Ru4KaZMDknq3F/lobJ9uXZlJKkdqoS0g7iSXKcs8hpXRoTLVPwpr92vw9sXrvvZcxAqSGY82/vWM577NpT4r/AKp1sd6CYkrcM1ScwAHIPMA5Qpq20ndpNRKWpKcYbCVB6hJyLHyi1d8grUmUhJSZhAVhFWeqmD5Aku0KFulGVaJpl4sAmqwVfdCnDk6s0MadwccheX1LjVLTth78xWq0KnYpi0qTgBUpkoIIUQl8JLhI5Pzi7tbY1TRjlYikAqUmu85DMGrrT1hK2btapVqXaJtZWFAXvOplULdKKP5RxjU5s3DJ7QJSJbUmYqci+Rg5mWqI5C02s5stqKV4VYhoxoOhBgdtislCFJqULBbTUerRd2hvN0FaEhRWoALKXfiz59S8KlsnzezSl1HETMNa8E/PSIZo3CrKJ+ra4EUjNzTBhxkh1MGrRiTmQHLqOnxJM2mAi7HNKJUmoABWpwKACpr4+LRW7WbgXMDgYkoQmlNaDU4R/FAP0rifSVLNU1oAITOJjx2ie0Q3XZlM08lCswGAcaecOFy3DJU5KStm7xND0p6RR0ZB4THWZ+arbL2sKmsK7pf5HOGsn9kfxfGPJUhKKJQlI/ZAT/K0duPkxYLAyqXEE4Wef9M2xqWiW+rlX9KBEdpui2Sg5ny/DtaeSxDUJsRW4Ypahq1PCsaRjCyOqQMJIF1zSSZq0qB4LtPvnkeyK9o2MkLBKTMQo6hQUK50KQf4oYvqq8sJ8o+RLEV9MKo6mTyliz7CpGc+adNB7zAbaSxCVPSgKUpkhRKi51p7B5xoyUCM52nmYrVNPAhI/SAPWBLQBhW6eV8j8lC8NIkRpHKco+SYEJ4rtUepEfCsfCCpQppaKw2fR/bAi2oH4krSP3Cr+mFGWkwQum2mTNRNSd5JxDwcN4gkHrHEWKUg0VrW3MgrsE4pYqljtGD1wghX8BV7Ix+775wKBIBANffn1MbrZJyZ0pKwHRMQCx1ChUH0MY/tV9G82yqK0FUyQTQpDqRyWkfzDPllCzJHMOFt6HUFh2A8qG0WmzM6ZhbLCQSWYU/hT+7FZFrCq5PkNYDLsLd1eLkQQY6lMMqnjHSzbhQaB9y24nuYa2gBEFW4yu61RV+B98H9kJuIKAQVTJpASSXZjUcADSv7MA5N0mYpIAKlFsRAfo3ExrOx+yos0sLWlppDN+AHSn3iM+DtxgAT3VWukDI3Nk7jAH1+aTrYpKZplrUlMwM6SoPUAjWtCMor2yWQlxmGI6io9IB/SJY1S7wnu5xKCw/BaQoeTt+mAcm/58tgJhIGit4fxO3hFtABeVa87r8JgvC8UrFQRo2tGZuCgGY6ih5CjNWCA4oXbhwNKiIk3iZqS+6sAs1M1P5VMS3RdpWsoBTiNaluudSeUKPLg7HK9JA9gbbDzzlF5EtM0nEksGIcvnrTxh02XulMxQxJHZh6EUYf3bzind2zC5hShCVBH3prbqRyeil8AHbVhnodksSJSAhCQkAAD+51PODbfdVa3WCiAbJXN3WCXK7iUpch2SA/UiMItdkC33gMK5hXm7DlxJAHjH6BRnGE2+WlK7Ua1mlII5zDTySId0zbJXmpzQC4EgfVTvp3lgMXejD3RLOsRTZUJcETCqYUhXAMHHjFa0pSmRLGKqsS6jy9XiW9JAxy0pUC6UpAyzjTFDnyks9lctsiYEWeUSUJYmpplWB0qwqmWhksRiAcFgAnPwpFudNSucrEukpGEahxnXr6RFclhBTNViS6ZZ/izp09YrHcqSrdoeYifMxhnRLDlzhzPnHsuxJTgllSSUpVNOfeKXA8gIglWdIspONO9M4cAfhBCXKR9dXvuySU0p3EsPKnjBbBn8UG4ozYbShKgiZMImYUlQIJbCAknukMFOHeHG4pqgFBhhoQoFwqmjng1RT3Ll2bFrKUqVMSCoF911d5RS5xDF3n0zhqum7+xkolYirCO8aEuSXYZVOWkZT3my1aYaKDgcq6Z8fdvEUfYeEVIkCTOjsTIpJXEyFRrLz+5W0ritMuwKU4LPo0SIMWpSC2nmPSAJXVuVVF0j8R8oxy9ZuOatXFSj5qMfoGxXelWa2/SfXKMx+lPY5dmmLtWNCpU2YEgB8YJSSxDMRumoPhFD3g4Tunj2G6SFHoyjkLDH/j1j2BCcXoMSdsIhMeYHzjvV2XYVnt+Y86xJKNWFT5t88IqhLdYt2UNp7oNoJQkgLbtkLV/wBjIfRBHgFKSPMAQUNoFPhCx9H9oKrIAS+Fakj9kFiA/i/jDOUAesJPFOITTTYBWD7RWqfJnzZaylwoh8Kci5Tp+EjOIbRYxKssm0J7y5s1CgohtwSylgPzqeugyi99JVpxXlNGQQEJpR2QCSedW6AcIpXvacdjsyPwKnU4lXZqB50p4QwGAi6U/a5hQ3HCePoptCpq5i1gUQWIDAbwDdTXXIGNKK9MoyT6JZKha5jPhEkuAWBJWkBxrq0av2nHpFUop1KOo6T1ONlZX9Mshp8lX4pRGX4Vk/1iM1Mt36Rsv0uWATLNLnfelLwtymBj5KSjzMZVdlnxLA/EQnxUWHrBAWAqzglMu3ezBsqrNMTRK5EtJIpvy0JQrzThPnCqgVjVvpcWPq8ka9qpqaBBf1HlGXy0gxbHlqBxo0ty2JUfqFnJzwH+dXuaDnKBezln7OySE5tKRXQul3HiYIjmIVdyVc3gKjf9qVLs0xSTvAAD9Sgl+od/CMYtNqSqUolIdc4lwW+6/qY1nbK0lNlVhzKgKNoFL/ojJ1LJky0KAOJaqkM2Sc/GNDSN9N+6VnOa9l1PkS1mQneDoTi1FT8AYjvVSe1WpKsQQQBRsqCv5j7IuyZktdq7pCUOAAdEgJ9X84FItH2ZID45gLkYqBJU3mfSG84H1lLc2V3IUgSJhZQKjhDF+Xxi1d0pAkTlY82SBhqcviYrWlR7CVuCqnfCRxMdm1CXIlgoOJRxjMpLVYg51akQL/X6/dQcqeelAlypIUorNVBgKqoA56mLaprqNoQh0pWkETMjhYMQHFWB/wCDFcY0TETgMKZgLuwNRUDVuES2KyGWpCFTkmXM3gzlncB8hyYuKxa0Gs5QEjkLYrFakzZaJiHwLSFDkCHqOI+MTs4gRsdawLOlD916GrB8hrm9Dyzg2uYCl5eAKeuPEzM7ApychuQU+gEYUg2PLVqxu3tBVdQMcKJjsS5wSX7AnQ74/FmAkgO6G/KXqadS0bpxqSpWKhQCN1qO+r/OgAG0dL//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4" name="Picture 6" descr="http://www.aprs.org/balloons/balloon2/Balloon2-carrying-out029x.JPG"/>
          <p:cNvPicPr>
            <a:picLocks noChangeAspect="1" noChangeArrowheads="1"/>
          </p:cNvPicPr>
          <p:nvPr/>
        </p:nvPicPr>
        <p:blipFill>
          <a:blip r:embed="rId2" cstate="print"/>
          <a:srcRect/>
          <a:stretch>
            <a:fillRect/>
          </a:stretch>
        </p:blipFill>
        <p:spPr bwMode="auto">
          <a:xfrm>
            <a:off x="5181600" y="4423954"/>
            <a:ext cx="3962400" cy="243404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Expansion</a:t>
            </a:r>
            <a:endParaRPr lang="en-US" dirty="0"/>
          </a:p>
        </p:txBody>
      </p:sp>
      <p:sp>
        <p:nvSpPr>
          <p:cNvPr id="3" name="Content Placeholder 2"/>
          <p:cNvSpPr>
            <a:spLocks noGrp="1"/>
          </p:cNvSpPr>
          <p:nvPr>
            <p:ph idx="1"/>
          </p:nvPr>
        </p:nvSpPr>
        <p:spPr>
          <a:xfrm>
            <a:off x="685800" y="5791200"/>
            <a:ext cx="7010400" cy="664536"/>
          </a:xfrm>
        </p:spPr>
        <p:txBody>
          <a:bodyPr>
            <a:normAutofit fontScale="85000" lnSpcReduction="20000"/>
          </a:bodyPr>
          <a:lstStyle/>
          <a:p>
            <a:pPr lvl="0"/>
            <a:r>
              <a:rPr lang="en-US" dirty="0" smtClean="0"/>
              <a:t>What do we find in bridges that allow for the thermal expansion of building materials?</a:t>
            </a:r>
            <a:endParaRPr lang="en-US" dirty="0"/>
          </a:p>
        </p:txBody>
      </p:sp>
      <p:pic>
        <p:nvPicPr>
          <p:cNvPr id="7170" name="Picture 2" descr="File:Rail buckle.jpg"/>
          <p:cNvPicPr>
            <a:picLocks noChangeAspect="1" noChangeArrowheads="1"/>
          </p:cNvPicPr>
          <p:nvPr/>
        </p:nvPicPr>
        <p:blipFill>
          <a:blip r:embed="rId2" cstate="print"/>
          <a:srcRect/>
          <a:stretch>
            <a:fillRect/>
          </a:stretch>
        </p:blipFill>
        <p:spPr bwMode="auto">
          <a:xfrm>
            <a:off x="1295400" y="1447800"/>
            <a:ext cx="6854439" cy="4191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smtClean="0"/>
              <a:t>What do we find in bridges that allow for the thermal expansion of building materials?</a:t>
            </a:r>
            <a:endParaRPr lang="en-US" sz="2000" dirty="0"/>
          </a:p>
        </p:txBody>
      </p:sp>
      <p:sp>
        <p:nvSpPr>
          <p:cNvPr id="3" name="Content Placeholder 2"/>
          <p:cNvSpPr>
            <a:spLocks noGrp="1"/>
          </p:cNvSpPr>
          <p:nvPr>
            <p:ph idx="1"/>
          </p:nvPr>
        </p:nvSpPr>
        <p:spPr/>
        <p:txBody>
          <a:bodyPr/>
          <a:lstStyle/>
          <a:p>
            <a:r>
              <a:rPr lang="en-US" dirty="0" smtClean="0"/>
              <a:t>Joints!</a:t>
            </a:r>
            <a:endParaRPr lang="en-US" dirty="0"/>
          </a:p>
        </p:txBody>
      </p:sp>
      <p:pic>
        <p:nvPicPr>
          <p:cNvPr id="8194" name="Picture 2" descr="http://www.schenectady.k12.ny.us/users/pattersont/IBDT%20Website/Page_Generators/ExpansionJoint.gif"/>
          <p:cNvPicPr>
            <a:picLocks noChangeAspect="1" noChangeArrowheads="1"/>
          </p:cNvPicPr>
          <p:nvPr/>
        </p:nvPicPr>
        <p:blipFill>
          <a:blip r:embed="rId2" cstate="print"/>
          <a:srcRect/>
          <a:stretch>
            <a:fillRect/>
          </a:stretch>
        </p:blipFill>
        <p:spPr bwMode="auto">
          <a:xfrm>
            <a:off x="5562600" y="2971800"/>
            <a:ext cx="3381375" cy="3676651"/>
          </a:xfrm>
          <a:prstGeom prst="rect">
            <a:avLst/>
          </a:prstGeom>
          <a:noFill/>
        </p:spPr>
      </p:pic>
      <p:pic>
        <p:nvPicPr>
          <p:cNvPr id="8196" name="Picture 4" descr="http://www.agom.it/dati/ContentManager/images/Copia%20di%20DSCN4916_2.jpg"/>
          <p:cNvPicPr>
            <a:picLocks noChangeAspect="1" noChangeArrowheads="1"/>
          </p:cNvPicPr>
          <p:nvPr/>
        </p:nvPicPr>
        <p:blipFill>
          <a:blip r:embed="rId3" cstate="print"/>
          <a:srcRect/>
          <a:stretch>
            <a:fillRect/>
          </a:stretch>
        </p:blipFill>
        <p:spPr bwMode="auto">
          <a:xfrm>
            <a:off x="152400" y="3200400"/>
            <a:ext cx="4572000" cy="3429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US" smtClean="0"/>
          </a:p>
        </p:txBody>
      </p:sp>
      <p:sp>
        <p:nvSpPr>
          <p:cNvPr id="8195" name="Content Placeholder 2"/>
          <p:cNvSpPr>
            <a:spLocks noGrp="1"/>
          </p:cNvSpPr>
          <p:nvPr>
            <p:ph idx="1"/>
          </p:nvPr>
        </p:nvSpPr>
        <p:spPr/>
        <p:txBody>
          <a:bodyPr/>
          <a:lstStyle/>
          <a:p>
            <a:pPr eaLnBrk="1" hangingPunct="1">
              <a:buFont typeface="Arial" charset="0"/>
              <a:buNone/>
            </a:pPr>
            <a:r>
              <a:rPr lang="en-US" dirty="0" smtClean="0"/>
              <a:t>Energy – the ability to change or move matter, the ability to do work</a:t>
            </a:r>
          </a:p>
          <a:p>
            <a:pPr eaLnBrk="1" hangingPunct="1">
              <a:buFont typeface="Arial" charset="0"/>
              <a:buNone/>
            </a:pPr>
            <a:r>
              <a:rPr lang="en-US" dirty="0" smtClean="0"/>
              <a:t>	</a:t>
            </a:r>
          </a:p>
          <a:p>
            <a:pPr eaLnBrk="1" hangingPunct="1">
              <a:buFont typeface="Arial" charset="0"/>
              <a:buNone/>
            </a:pPr>
            <a:r>
              <a:rPr lang="en-US" dirty="0" smtClean="0"/>
              <a:t>		Kinetic Energy – energy in motion</a:t>
            </a:r>
          </a:p>
          <a:p>
            <a:pPr eaLnBrk="1" hangingPunct="1"/>
            <a:endParaRPr lang="en-US" dirty="0" smtClean="0"/>
          </a:p>
        </p:txBody>
      </p:sp>
      <p:sp>
        <p:nvSpPr>
          <p:cNvPr id="8196" name="AutoShape 2" descr="data:image/jpg;base64,/9j/4AAQSkZJRgABAQAAAQABAAD/2wCEAAkGBhQQEBQUEhQVFRQWFxcUFBUVFBQYFBYUFBUXFBQVFBQYHCYeFxkkHBcUHy8gIycpLCwsFR8xNTAqNSYrLCkBCQoKDgwOGQ8PGiwlHyUtKSwtLCwyKSwsLCwsKiwsLCwsKiwpKS0sLCo2LCwsLCksLCwsKSosKSwsLCwsLCwsLP/AABEIALcBEwMBIgACEQEDEQH/xAAcAAEAAgMBAQEAAAAAAAAAAAAABAUDBgcCCAH/xABHEAABAwIBBgkGDAUEAwAAAAABAAIDBBEhBQYSMUFRMjVhcXKBkbGzCBMidKHBByMkM0JSYnOSstHwFDSCo+GiwtLxQ1Nj/8QAGgEBAAMBAQEAAAAAAAAAAAAAAAMEBQIBBv/EADERAAIBAgUBBgUDBQAAAAAAAAABAgMRBCExMkESEzNRcYGRBRQiYfCxwdE0QlJTof/aAAwDAQACEQMRAD8A7iiIgCIiAIiIAiIgOLeUPw6Loz98K48uxeUPw6Loz98K46rtLYjTw/doIiKUnCIpOT8nPqJAyNpc49gG0uOwDegbSV2YYoi9wa0FziQAALkk6gBtKlVOR5Y3Frm+k0lrhcYOGBC6fmvmvHRN0sHzEelJbVvawbBy6zyalr1dk6SesmETHPJlffRBIF3HEnUOco8ldlGOM65tR0Ro74XN1gjnC8LeMo5GkppDHK3Rdr13BG8EYEKKcnMdwmNPVj2hcqSeZN265RqKLaX5tRu1aTeY3Ht/VRpc0HfQe09IEd110erEQ8TX0VnNm5O3/wAZd0SD7Bj7FAlgcw2c0tO5wI70JVOMtGY0X6iHZ+K2zS4wpPWYPGYqlW2aXGFJ6zB4zF49Die1n1oiIs4xwiIgCIiAIiIAiIgCIiAIiIAiIgCIiA4v5Q/DoujP3wrjq7F5Q/DoujP3wrjqvUtiNTD92giK4yLkAzEOfdse/a7kbycvepCSc1BXZhyLkKSqfZuDRwnnU39TyLp2RMjx0zNGOwvwnHhOO827tQUGja2NoawBrRqA/ftVnSxPfwWk8w968vYx8RWlVduPAsmTsbqbpHe7AfhHvK0vLeUpZJpWl5DNN1mN9Fus/Rbr61uU2TZI49NwtchowNrnedWw9ipc5s1nU/xjtb/TNjcHSOPNrVGtjqEKsaTebt90r5LPi57h6U7ORYUdWK+jjgdGXzNOi11wCGjedZ2dp69dyhkl0D9F3Lr1i2wrJkXKj6Z2kznwOo6sOpZcoV7p3l7tevlud6rU4YuOLf8Aq9PD3vf0sWJSp9H3IbI1la1frWKVDDc4YncFrlNs8xRKWyC4sRcbjiOw4Kyps3JC0kgBwFxGSPOEbTo7LcqxMiXkWpaEM2yrmzWppOFCy+9oLD/pIUCf4NYHcB8jD/S8dhsfatsiiXnKmVI6SPTkxJvoRg2c8juaNrrYbLnBSOyEK9W/TBs5tnBmC+kiMpmjLL2AIc2Rxwwa2xBIBucbAc4vV5pcYUnrMHjMVlnDlOSp03yG5tYAcFjb30WN2DXvJvcknFVuaXGFJ6zB4zFG3kzapObpvrd2fWiIizzOCIiAIiIAiIgCIiAIiIAiIgCIiAIiIDi3lD8Oi6M/fCuPLsXlD8Oi6M/fCuWZCdapiI1h4I51epbEaVF2pX8zPk3JowdJjuGzr/RbRT1ClvYx/DjY479HRd+JmiT13XhuTYyfRMjCdXBkFz+EjtK9zKc6qnqXuSq5tPCJPNse97iGaYuGtaLE25zZT2Z8z6m+bbyNYAqLKFK7TaxjmObG0MADg03GLjZ+jfG+q6juY5nDa5p+0CL819fUo+zjLOSIHlobHU5xzTNLZHAg2OraMQRuVBlLKUkpLXG4abbdQOH7C9xSqNIPSdznvXDwlFzVRxV1oxCpON1fIxsYs0URcbAXO4IximxXtYYDbbbzqx5HLZlhoWt+cdb7LbF3WdTVPirC3CJojG8YvPO86uqyiRQqVHEvVC+pBKfgZqGd0cge0+kDe+/nWxV+SmzME8QxPDaNh22VDFErCkzpiopGRSuxlI9H6jTqfJ9UHCw1nXgMTHXTiuuGq/6jyn9b6CoyzlllGy7hpSOF4472J1jSeRi1l746zYgbS3nddXPnkMkjtJx6gANTWjU1o2AYBdD+ELMYlzqqEl2li8XudQAIO61gOYDcucaHavIVVUXUjQo0o01lqRa4fFO5veFHzS4wpPWYPGYple34p/N7woeaXGFJ6zB4zF3wy9DYz60REVAzAiIgCIiAIiIAiIgCIiAIiIAiIgCIiA4v5Q/DoujP3wrlWRv5iPpBdV8ofh0XRn74VynJHz8fSV2lsRo0u59zdmvUmkms7S+rj17Pb3KvDl7Ei7KDiS/OXWenrHx8BxbyA4HnGo9ai01M9/BFwrCnyHK/ghp5iT3BRdvScnDqV1qr5njptK9j22uaeHGw8rR5t39uze1pVdNlWnEjmnzsdnEXIbK3XtI0HD8JV7DmdUO+iBz3HeFVZRzLEb3OnqoI7m9r6TuwJ2sNEz2ELvMzUjo5MI5Ynk7A8Nf1RyaLz1Aqw/hSw2cC07nAg+0LTsr5EaxgkhkE8ODXPDSCx/1Xs2X2Hb7FDo8rzwC0U0jG/VDiWb8Yzdh6wu4yueyw99GdFjiUqKJaPSZ+TM+cjikG8AxP7Y/Q/wBCuZ8+fkwfBG6ORz3xhz3Nd5vQbG4uZZo0nHzjQCQLWJte1pOtFWWGqXsWGcWcTaMFjLOqCNRF2w3xDpBqL9RDDq1u2NPP5ZXPcXPJc5xLnOcSXEnWSTiTypiTc3JJuSTiScSSTiTyr01q4buXqVKNJWR0bNbPaSSlFPgZQQwPcLjzZ2kHAnZjvVJnpm7/AA7tK4Lja+jqOlq6wtcpZ3RuDmmxH7sRtUisyjJNbTN7agBgsiWErrFKpCVocq/urc38eCdSio2sVWUm/Ev5veFX5pcYUnrMHjMVplQfEv5veFV5pcYUnrMHjMWvwzunsZ9aIiKgZwREQBERAEREAREQBERAEREAREQBERAcX8ofh0XRn74VyrI38xH0l1Xyh+HRdGfvhXK8ifzEfSCu0tiNGl3PubcWrwVJcxYnNXZSTNizWzljpmuD2tJsR6QwxxuOXkUimz/dBEY4Wa3OdpOOGNhYNGOzetRc1eCs2Hw2jGtKtm275cZ6k7qOUeku67Omon4chtub6I9i1qrxe48qlB6jzNuSr6SirI4irMUNe6FxLbEEaL2OF2vadbXDaO7YvddRNLfOw3Mf0mk3dET9F29u53vUZzV6p6h0brtO8EHEEHW1w2go1yiQiOZ+/wB/v3WEEfyVv38o/s05WOpia4abMB9Ju1vMdrf+ipdP/K23TuPbDGP9qBsjBquch5tvqr6F9uAFzhrKqw1bHmlll0MgYHhmkbB51DS2HkVPHOuqV6GuXhe3Nr5XEXG/1FVXZKdFe+NjY9d7G2zURzhRQxbxnVkkU0sRe7TZM0tldbD0jcObzYEcy1OronRSOY7W0259xHIRY9akwk5zpRdTdbMjk1d20KvKzfiJOb/cFT5pcYUnrMHjMV3llvyeTmH5gqTNLjCk9Zg8Zit8Mnou9OX5wfWiIizygEREAREQBERAEREAREQBERAEREAREQHF/KH4dF0Z++FcsyF/MxdL9V1Pyh+HRdGfvhXLcgD5TF0vcVdpbEaFPufc3ghY3MWctVnknIBqWOLZGNc0j0XXFwdRvqtfBdSkoq7M5FA5qxuarrKOb88HzkbgN4F29oVU5qJp5o7TIzmLG9qkuavDmoSpkRzFlocmOnfos5yd2zrK/XNWwZj073Tu82QHABw0tVwcNiq4uVSFGUqW7glg1fMosrZEkpXDS5tRBBtqIPJdftIL0zuSce2J3/FbF8INRI5zPOluk8adm6gANFt+32KjoWfJZPv4vbDUfoFxgp1Z0VKtr+18shUtwYGsXsBemx3VlDowYkB0uwGxZHyuH0ncmoK63Ygci3r60vyexlQbStIdCDi8xna4fRG6+tRn0/8AE0okHzkFmSfaiPAdykalUyOL3FziS4m5JxJPKt1o8neYyVM48KS1+a4sFXklTS8W/wBdTi9znWW2/JpOYfmC1/NLjCk9Zg8Zi2TLw+TScw/M1a3mlxhSesweMxWXoXMP3cvzg+tERFnlEIiIAiIgCIiAIiIAiIgCIiAIiIAiIgOL+UPw6Loz98K5fm6PlUPS/VdQ8ofh0XRn74VzDNofK4emO4q7S2I0Idw/Jm/OjWSgqfNPucWkFrxvY7Ajn2jlCyOYsLo101fIy1IuqTOWakeY3HzsQ1B2N2nFpaTvCvIqeirxcARv2ggd2sdRWlvOlGAeEzVysJ1dR9hUZjy03aSCNRGBCglQUs1kztSL2vzR+NfHEC4sxcWkluIvaxx2jatYqqYscWnYr+izlliLiCbuFnEWxwtiFT1che4uO1UcL858xJVtmdtPS3PncsydPoXTqQHNW3fBvB8ZMdzFq7mLdfg6aGx1DzsHcr2Iyps4TNZz3qfOVbtzAGDqGKgUI+IkH/1hP9upC8Vz9OR7t7ifas+T2fEy9OH8lQpIxtFI9b+kREjVr37ercvTWL0Gr0ApSBsy0TRpjS1LYcveZYwCnc7022eN5uNfXitcZHdS4oVl4nAOtiIVuq3TbLyd8s+eSWNfog421KjL8VqSU/ZH52rVM0uMKT1mDxmLd854bUUx+yPztWkZpcYUnrMHjMWm9GT4V3py/OD60REWeVAiIgCIiAIiIAiIgCIiAIiIAiIgCIiA4v5Q/DoujP3wrmWa4+WQdMe9dN8ofh0XRn74VzbM5t6+mG+RoV6lsRfh3D8mdKfCsD41fyZMKwHJhIOGIx5xtUjsYikULmLC9iuX5PO5Qp4wDYLyxKpFeWLy5qkPjXplRbBzQ9u44OHM4YheXJCC5i2fIc/mcnVLvrENHOVVtye2X5l/pf8ArfZr/wCl3Bd7DyKdlBjoaCONzS1z5HOIIsbNw2qGpaVo/dHaZqrmKbk8fFTdKE+yce9YHMUvJ7fi5h92exzh71KzpvI8BqyxxXXpkalwsC9IHKx5igU2GBZIYFPgpV0kQyka/ndBagnP2W+Ixc6zS4wpPWYPGYurZ8Q2ybUH7LfFYuU5pcYUnrMHjMXktDTwTvSl6/ofWiIiziuEREAREQBERAEREAREQBERAEREAREQHF/KH4dF0Z++Fc4zJ4xpfvWro/lD8Oi6M/fCuc5kcY0v3rVepbEX4/078md4sgs3HDDHHV1r8fIGi51KnraoyYam7ved6nsmfPI/ctVGIEeDHDSDtrgdnJY3HUqN0au6aPzsbo/pNu+PecPTZ1gXHKOVVrmKNLh8E2hAcxYXxrYqbN6R8bpNHBrSQDtIF7DeeT/pY62lgFOxzXEyHhBZWL+JQw1SMLXv/NvV/YvUaDnFu9jW3MWSprZJGta9xcGCzQTew12CyuYsD2LUsQpmAtVhRQehIdhaztEjQe8HrUItVtkFumydn2A8c7ZGXHWO5eM9byMTIt6kRRqZQQND2ve0ujafTtsvqvuWSeNrpXOjaWxngg+5Z3z0vnflujLx9L300411PXRXY9rf8vYwRx7lOgmeNt+f93SKnULOHOCKgi0n4vNxHGDi8juaNp95C2ChnJ9MVmRfhCywxlBJG8gPls2NoOJs9rnG2wAA4829cwzS4wpPWYPGYo2VsrSVUrpZXXcfwtGxrRsaN3+VJzS4wpPWYPGYopaG/h6Do0mnqfWiIiziiEREAREQBERAEREAREQBERAEREAREQHF/KH4dF0Z++Fcuzeyk2mqoZnAlsbw4gWuQN18F1Hyh+HRdGfvhXHVdpbEaVGKlSs/udqpc9KWptaZrTsZJ6B5hfD2qwczb7d64MpuT8uT0/zUr2cgPo9bTgexTXKE/hv+Evc7Sxxa4ObgWkEHlGIVo+WmY7zti9zvSEeprCdYvz3suT0HwmStwmjZJyt9B3vaewLY6HPilm1vMR3SCw/GLt7SFzKKnq7FZ0atLWP7m11uccr8BZg3BUkrbkk6+pSWkOGk0hzdhaQR2jBeHNRUYLREPaSfJCfGsDmKe6NYXxpY6UiC+NWGbryyR5GsMB7JosFHcxTsgR3kf92fFiK8sduX0s3bN+AQmVw4JAc0/ZcLj9OpVNU4ySOedpw5timx1wFPofSvb+jXr5ye1a5nHnHHQxab8XHCOMHF7vc0bTs5TYGOlTanKcvIgnJz6YQPzOPOSOhi034uNxHGNbyO5owufeVxnKuVZKqV0srtJx7ANjWjY0bkytlaSqldLK7Scexo2NaNjRu/yVDU7Zt4TCqirvcFbZpcYUnrMHjMVSrbNLjCk9Zg8Zi5loy3Paz60REWcY4REQBERAEREAREQBERAEREAREQBERAcX8ofh0XRn74Vx1di8ofh0XRn74Vx1XaWxGnh+7QREUpOEREPTPSVskLtKN7mHe1xb221rYaH4QahmEgZKPtDRd+JuHaCtXRCGdGnPcjpFFn7TyYPDojyjSb+JuPsCvKepZKLxva8fZcDbntqXG17jlLTdpII1EEg9oXt2U54CP9jsdhfGpeQ22ldyxu/M0+5ctos86mPAuEg3SDSP4sHe1bHkv4So2aTnxODtBwaGuBa5xtYEmxaMNxXJUnhKsU1a/kbnnHnHHQxab8XG4jjBs57h3NGFzs5yFxnK+V5KqUyyuu46hqa1o1NaNgH7ubplfK8lVK6WU3cdX1Wt2NaNgH+dZKhLpsv4TCKirvcERF4XgrbNLjCk9Zg8ZiqVbZpcYUnrMHjMXj0OJ7WfWiIizjHCIiAIiIAiIgCIiAIiIAiIgCIiAIiIDi/lD8Oi6M/fCuOoivUtqNPD92giIpCcIiIen6i/EXoP1fiIh4ERF4AiIgCIiAK2zS4wpPWYPGYiLx6M5ntZ9aIiLOMcIiIAiIgCIiAIiID//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alibri" pitchFamily="34" charset="0"/>
            </a:endParaRPr>
          </a:p>
        </p:txBody>
      </p:sp>
      <p:sp>
        <p:nvSpPr>
          <p:cNvPr id="8197" name="AutoShape 4" descr="data:image/jpg;base64,/9j/4AAQSkZJRgABAQAAAQABAAD/2wCEAAkGBhQQEBQUEhQVFRQWFxcUFBUVFBQYFBYUFBUXFBQVFBQYHCYeFxkkHBcUHy8gIycpLCwsFR8xNTAqNSYrLCkBCQoKDgwOGQ8PGiwlHyUtKSwtLCwyKSwsLCwsKiwsLCwsKiwpKS0sLCo2LCwsLCksLCwsKSosKSwsLCwsLCwsLP/AABEIALcBEwMBIgACEQEDEQH/xAAcAAEAAgMBAQEAAAAAAAAAAAAABAUDBgcCCAH/xABHEAABAwIBBgkGDAUEAwAAAAABAAIDBBEhBQYSMUFRMjVhcXKBkbGzCBMidKHBByMkM0JSYnOSstHwFDSCo+GiwtLxQ1Nj/8QAGgEBAAMBAQEAAAAAAAAAAAAAAAMEBQIBBv/EADERAAIBAgUBBgUDBQAAAAAAAAABAgMRBCExMkESEzNRcYGRBRQiYfCxwdE0QlJTof/aAAwDAQACEQMRAD8A7iiIgCIiAIiIAiIgOLeUPw6Loz98K48uxeUPw6Loz98K46rtLYjTw/doIiKUnCIpOT8nPqJAyNpc49gG0uOwDegbSV2YYoi9wa0FziQAALkk6gBtKlVOR5Y3Frm+k0lrhcYOGBC6fmvmvHRN0sHzEelJbVvawbBy6zyalr1dk6SesmETHPJlffRBIF3HEnUOco8ldlGOM65tR0Ro74XN1gjnC8LeMo5GkppDHK3Rdr13BG8EYEKKcnMdwmNPVj2hcqSeZN265RqKLaX5tRu1aTeY3Ht/VRpc0HfQe09IEd110erEQ8TX0VnNm5O3/wAZd0SD7Bj7FAlgcw2c0tO5wI70JVOMtGY0X6iHZ+K2zS4wpPWYPGYqlW2aXGFJ6zB4zF49Die1n1oiIs4xwiIgCIiAIiIAiIgCIiAIiIAiIgCIiA4v5Q/DoujP3wrjq7F5Q/DoujP3wrjqvUtiNTD92giK4yLkAzEOfdse/a7kbycvepCSc1BXZhyLkKSqfZuDRwnnU39TyLp2RMjx0zNGOwvwnHhOO827tQUGja2NoawBrRqA/ftVnSxPfwWk8w968vYx8RWlVduPAsmTsbqbpHe7AfhHvK0vLeUpZJpWl5DNN1mN9Fus/Rbr61uU2TZI49NwtchowNrnedWw9ipc5s1nU/xjtb/TNjcHSOPNrVGtjqEKsaTebt90r5LPi57h6U7ORYUdWK+jjgdGXzNOi11wCGjedZ2dp69dyhkl0D9F3Lr1i2wrJkXKj6Z2kznwOo6sOpZcoV7p3l7tevlud6rU4YuOLf8Aq9PD3vf0sWJSp9H3IbI1la1frWKVDDc4YncFrlNs8xRKWyC4sRcbjiOw4Kyps3JC0kgBwFxGSPOEbTo7LcqxMiXkWpaEM2yrmzWppOFCy+9oLD/pIUCf4NYHcB8jD/S8dhsfatsiiXnKmVI6SPTkxJvoRg2c8juaNrrYbLnBSOyEK9W/TBs5tnBmC+kiMpmjLL2AIc2Rxwwa2xBIBucbAc4vV5pcYUnrMHjMVlnDlOSp03yG5tYAcFjb30WN2DXvJvcknFVuaXGFJ6zB4zFG3kzapObpvrd2fWiIizzOCIiAIiIAiIgCIiAIiIAiIgCIiAIiIDi3lD8Oi6M/fCuPLsXlD8Oi6M/fCuWZCdapiI1h4I51epbEaVF2pX8zPk3JowdJjuGzr/RbRT1ClvYx/DjY479HRd+JmiT13XhuTYyfRMjCdXBkFz+EjtK9zKc6qnqXuSq5tPCJPNse97iGaYuGtaLE25zZT2Z8z6m+bbyNYAqLKFK7TaxjmObG0MADg03GLjZ+jfG+q6juY5nDa5p+0CL819fUo+zjLOSIHlobHU5xzTNLZHAg2OraMQRuVBlLKUkpLXG4abbdQOH7C9xSqNIPSdznvXDwlFzVRxV1oxCpON1fIxsYs0URcbAXO4IximxXtYYDbbbzqx5HLZlhoWt+cdb7LbF3WdTVPirC3CJojG8YvPO86uqyiRQqVHEvVC+pBKfgZqGd0cge0+kDe+/nWxV+SmzME8QxPDaNh22VDFErCkzpiopGRSuxlI9H6jTqfJ9UHCw1nXgMTHXTiuuGq/6jyn9b6CoyzlllGy7hpSOF4472J1jSeRi1l746zYgbS3nddXPnkMkjtJx6gANTWjU1o2AYBdD+ELMYlzqqEl2li8XudQAIO61gOYDcucaHavIVVUXUjQo0o01lqRa4fFO5veFHzS4wpPWYPGYple34p/N7woeaXGFJ6zB4zF3wy9DYz60REVAzAiIgCIiAIiIAiIgCIiAIiIAiIgCIiA4v5Q/DoujP3wrlWRv5iPpBdV8ofh0XRn74VynJHz8fSV2lsRo0u59zdmvUmkms7S+rj17Pb3KvDl7Ei7KDiS/OXWenrHx8BxbyA4HnGo9ai01M9/BFwrCnyHK/ghp5iT3BRdvScnDqV1qr5njptK9j22uaeHGw8rR5t39uze1pVdNlWnEjmnzsdnEXIbK3XtI0HD8JV7DmdUO+iBz3HeFVZRzLEb3OnqoI7m9r6TuwJ2sNEz2ELvMzUjo5MI5Ynk7A8Nf1RyaLz1Aqw/hSw2cC07nAg+0LTsr5EaxgkhkE8ODXPDSCx/1Xs2X2Hb7FDo8rzwC0U0jG/VDiWb8Yzdh6wu4yueyw99GdFjiUqKJaPSZ+TM+cjikG8AxP7Y/Q/wBCuZ8+fkwfBG6ORz3xhz3Nd5vQbG4uZZo0nHzjQCQLWJte1pOtFWWGqXsWGcWcTaMFjLOqCNRF2w3xDpBqL9RDDq1u2NPP5ZXPcXPJc5xLnOcSXEnWSTiTypiTc3JJuSTiScSSTiTyr01q4buXqVKNJWR0bNbPaSSlFPgZQQwPcLjzZ2kHAnZjvVJnpm7/AA7tK4Lja+jqOlq6wtcpZ3RuDmmxH7sRtUisyjJNbTN7agBgsiWErrFKpCVocq/urc38eCdSio2sVWUm/Ev5veFX5pcYUnrMHjMVplQfEv5veFV5pcYUnrMHjMWvwzunsZ9aIiKgZwREQBERAEREAREQBERAEREAREQBERAcX8ofh0XRn74VyrI38xH0l1Xyh+HRdGfvhXK8ifzEfSCu0tiNGl3PubcWrwVJcxYnNXZSTNizWzljpmuD2tJsR6QwxxuOXkUimz/dBEY4Wa3OdpOOGNhYNGOzetRc1eCs2Hw2jGtKtm275cZ6k7qOUeku67Omon4chtub6I9i1qrxe48qlB6jzNuSr6SirI4irMUNe6FxLbEEaL2OF2vadbXDaO7YvddRNLfOw3Mf0mk3dET9F29u53vUZzV6p6h0brtO8EHEEHW1w2go1yiQiOZ+/wB/v3WEEfyVv38o/s05WOpia4abMB9Ju1vMdrf+ipdP/K23TuPbDGP9qBsjBquch5tvqr6F9uAFzhrKqw1bHmlll0MgYHhmkbB51DS2HkVPHOuqV6GuXhe3Nr5XEXG/1FVXZKdFe+NjY9d7G2zURzhRQxbxnVkkU0sRe7TZM0tldbD0jcObzYEcy1OronRSOY7W0259xHIRY9akwk5zpRdTdbMjk1d20KvKzfiJOb/cFT5pcYUnrMHjMV3llvyeTmH5gqTNLjCk9Zg8Zit8Mnou9OX5wfWiIizygEREAREQBERAEREAREQBERAEREAREQHF/KH4dF0Z++FcsyF/MxdL9V1Pyh+HRdGfvhXLcgD5TF0vcVdpbEaFPufc3ghY3MWctVnknIBqWOLZGNc0j0XXFwdRvqtfBdSkoq7M5FA5qxuarrKOb88HzkbgN4F29oVU5qJp5o7TIzmLG9qkuavDmoSpkRzFlocmOnfos5yd2zrK/XNWwZj073Tu82QHABw0tVwcNiq4uVSFGUqW7glg1fMosrZEkpXDS5tRBBtqIPJdftIL0zuSce2J3/FbF8INRI5zPOluk8adm6gANFt+32KjoWfJZPv4vbDUfoFxgp1Z0VKtr+18shUtwYGsXsBemx3VlDowYkB0uwGxZHyuH0ncmoK63Ygci3r60vyexlQbStIdCDi8xna4fRG6+tRn0/8AE0okHzkFmSfaiPAdykalUyOL3FziS4m5JxJPKt1o8neYyVM48KS1+a4sFXklTS8W/wBdTi9znWW2/JpOYfmC1/NLjCk9Zg8Zi2TLw+TScw/M1a3mlxhSesweMxWXoXMP3cvzg+tERFnlEIiIAiIgCIiAIiIAiIgCIiAIiIAiIgOL+UPw6Loz98K5fm6PlUPS/VdQ8ofh0XRn74VzDNofK4emO4q7S2I0Idw/Jm/OjWSgqfNPucWkFrxvY7Ajn2jlCyOYsLo101fIy1IuqTOWakeY3HzsQ1B2N2nFpaTvCvIqeirxcARv2ggd2sdRWlvOlGAeEzVysJ1dR9hUZjy03aSCNRGBCglQUs1kztSL2vzR+NfHEC4sxcWkluIvaxx2jatYqqYscWnYr+izlliLiCbuFnEWxwtiFT1che4uO1UcL858xJVtmdtPS3PncsydPoXTqQHNW3fBvB8ZMdzFq7mLdfg6aGx1DzsHcr2Iyps4TNZz3qfOVbtzAGDqGKgUI+IkH/1hP9upC8Vz9OR7t7ifas+T2fEy9OH8lQpIxtFI9b+kREjVr37ercvTWL0Gr0ApSBsy0TRpjS1LYcveZYwCnc7022eN5uNfXitcZHdS4oVl4nAOtiIVuq3TbLyd8s+eSWNfog421KjL8VqSU/ZH52rVM0uMKT1mDxmLd854bUUx+yPztWkZpcYUnrMHjMWm9GT4V3py/OD60REWeVAiIgCIiAIiIAiIgCIiAIiIAiIgCIiA4v5Q/DoujP3wrmWa4+WQdMe9dN8ofh0XRn74VzbM5t6+mG+RoV6lsRfh3D8mdKfCsD41fyZMKwHJhIOGIx5xtUjsYikULmLC9iuX5PO5Qp4wDYLyxKpFeWLy5qkPjXplRbBzQ9u44OHM4YheXJCC5i2fIc/mcnVLvrENHOVVtye2X5l/pf8ArfZr/wCl3Bd7DyKdlBjoaCONzS1z5HOIIsbNw2qGpaVo/dHaZqrmKbk8fFTdKE+yce9YHMUvJ7fi5h92exzh71KzpvI8BqyxxXXpkalwsC9IHKx5igU2GBZIYFPgpV0kQyka/ndBagnP2W+Ixc6zS4wpPWYPGYurZ8Q2ybUH7LfFYuU5pcYUnrMHjMXktDTwTvSl6/ofWiIiziuEREAREQBERAEREAREQBERAEREAREQHF/KH4dF0Z++Fc4zJ4xpfvWro/lD8Oi6M/fCuc5kcY0v3rVepbEX4/078md4sgs3HDDHHV1r8fIGi51KnraoyYam7ved6nsmfPI/ctVGIEeDHDSDtrgdnJY3HUqN0au6aPzsbo/pNu+PecPTZ1gXHKOVVrmKNLh8E2hAcxYXxrYqbN6R8bpNHBrSQDtIF7DeeT/pY62lgFOxzXEyHhBZWL+JQw1SMLXv/NvV/YvUaDnFu9jW3MWSprZJGta9xcGCzQTew12CyuYsD2LUsQpmAtVhRQehIdhaztEjQe8HrUItVtkFumydn2A8c7ZGXHWO5eM9byMTIt6kRRqZQQND2ve0ujafTtsvqvuWSeNrpXOjaWxngg+5Z3z0vnflujLx9L300411PXRXY9rf8vYwRx7lOgmeNt+f93SKnULOHOCKgi0n4vNxHGDi8juaNp95C2ChnJ9MVmRfhCywxlBJG8gPls2NoOJs9rnG2wAA4829cwzS4wpPWYPGYo2VsrSVUrpZXXcfwtGxrRsaN3+VJzS4wpPWYPGYopaG/h6Do0mnqfWiIiziiEREAREQBERAEREAREQBERAEREAREQHF/KH4dF0Z++Fcuzeyk2mqoZnAlsbw4gWuQN18F1Hyh+HRdGfvhXHVdpbEaVGKlSs/udqpc9KWptaZrTsZJ6B5hfD2qwczb7d64MpuT8uT0/zUr2cgPo9bTgexTXKE/hv+Evc7Sxxa4ObgWkEHlGIVo+WmY7zti9zvSEeprCdYvz3suT0HwmStwmjZJyt9B3vaewLY6HPilm1vMR3SCw/GLt7SFzKKnq7FZ0atLWP7m11uccr8BZg3BUkrbkk6+pSWkOGk0hzdhaQR2jBeHNRUYLREPaSfJCfGsDmKe6NYXxpY6UiC+NWGbryyR5GsMB7JosFHcxTsgR3kf92fFiK8sduX0s3bN+AQmVw4JAc0/ZcLj9OpVNU4ySOedpw5timx1wFPofSvb+jXr5ye1a5nHnHHQxab8XHCOMHF7vc0bTs5TYGOlTanKcvIgnJz6YQPzOPOSOhi034uNxHGNbyO5owufeVxnKuVZKqV0srtJx7ANjWjY0bkytlaSqldLK7Scexo2NaNjRu/yVDU7Zt4TCqirvcFbZpcYUnrMHjMVSrbNLjCk9Zg8Zi5loy3Paz60REWcY4REQBERAEREAREQBERAEREAREQBERAcX8ofh0XRn74Vx1di8ofh0XRn74Vx1XaWxGnh+7QREUpOEREPTPSVskLtKN7mHe1xb221rYaH4QahmEgZKPtDRd+JuHaCtXRCGdGnPcjpFFn7TyYPDojyjSb+JuPsCvKepZKLxva8fZcDbntqXG17jlLTdpII1EEg9oXt2U54CP9jsdhfGpeQ22ldyxu/M0+5ctos86mPAuEg3SDSP4sHe1bHkv4So2aTnxODtBwaGuBa5xtYEmxaMNxXJUnhKsU1a/kbnnHnHHQxab8XG4jjBs57h3NGFzs5yFxnK+V5KqUyyuu46hqa1o1NaNgH7ubplfK8lVK6WU3cdX1Wt2NaNgH+dZKhLpsv4TCKirvcERF4XgrbNLjCk9Zg8ZiqVbZpcYUnrMHjMXj0OJ7WfWiIizjHCIiAIiIAiIgCIiAIiIAiIgCIiAIiIDi/lD8Oi6M/fCuOoivUtqNPD92giIpCcIiIen6i/EXoP1fiIh4ERF4AiIgCIiAK2zS4wpPWYPGYiLx6M5ntZ9aIiLOMcIiIAiIgCIiAIiID//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alibri" pitchFamily="34" charset="0"/>
            </a:endParaRPr>
          </a:p>
        </p:txBody>
      </p:sp>
      <p:pic>
        <p:nvPicPr>
          <p:cNvPr id="8198" name="Picture 6" descr="http://itl.chem.ufl.edu/2041_u00/matter/FG10_014.GIF"/>
          <p:cNvPicPr>
            <a:picLocks noChangeAspect="1" noChangeArrowheads="1"/>
          </p:cNvPicPr>
          <p:nvPr/>
        </p:nvPicPr>
        <p:blipFill>
          <a:blip r:embed="rId2" cstate="print"/>
          <a:srcRect/>
          <a:stretch>
            <a:fillRect/>
          </a:stretch>
        </p:blipFill>
        <p:spPr bwMode="auto">
          <a:xfrm>
            <a:off x="2667000" y="3962400"/>
            <a:ext cx="38862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Heat Transfer</a:t>
            </a:r>
            <a:endParaRPr lang="en-US" dirty="0"/>
          </a:p>
        </p:txBody>
      </p:sp>
      <p:sp>
        <p:nvSpPr>
          <p:cNvPr id="3" name="Content Placeholder 2"/>
          <p:cNvSpPr>
            <a:spLocks noGrp="1"/>
          </p:cNvSpPr>
          <p:nvPr>
            <p:ph idx="1"/>
          </p:nvPr>
        </p:nvSpPr>
        <p:spPr/>
        <p:txBody>
          <a:bodyPr/>
          <a:lstStyle/>
          <a:p>
            <a:pPr lvl="0">
              <a:buNone/>
            </a:pPr>
            <a:r>
              <a:rPr lang="en-US" sz="2800" dirty="0" smtClean="0"/>
              <a:t>1. Conduction – movement of heat through contact of 2 things</a:t>
            </a:r>
          </a:p>
          <a:p>
            <a:pPr lvl="1"/>
            <a:r>
              <a:rPr lang="en-US" sz="2400" dirty="0" smtClean="0"/>
              <a:t>Insulators – material that heat does not move through easily</a:t>
            </a:r>
          </a:p>
          <a:p>
            <a:pPr lvl="1"/>
            <a:r>
              <a:rPr lang="en-US" sz="2400" dirty="0" smtClean="0"/>
              <a:t>Conductors – material that heat does move easily through </a:t>
            </a:r>
          </a:p>
          <a:p>
            <a:pPr lvl="1"/>
            <a:r>
              <a:rPr lang="en-US" sz="2400" dirty="0" smtClean="0"/>
              <a:t>Examples: Touching a stove and being burned, ice cooling down your hand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Transfer</a:t>
            </a:r>
            <a:endParaRPr lang="en-US" dirty="0"/>
          </a:p>
        </p:txBody>
      </p:sp>
      <p:sp>
        <p:nvSpPr>
          <p:cNvPr id="3" name="Content Placeholder 2"/>
          <p:cNvSpPr>
            <a:spLocks noGrp="1"/>
          </p:cNvSpPr>
          <p:nvPr>
            <p:ph idx="1"/>
          </p:nvPr>
        </p:nvSpPr>
        <p:spPr/>
        <p:txBody>
          <a:bodyPr/>
          <a:lstStyle/>
          <a:p>
            <a:pPr lvl="0">
              <a:buNone/>
            </a:pPr>
            <a:r>
              <a:rPr lang="en-US" dirty="0" smtClean="0"/>
              <a:t>2. </a:t>
            </a:r>
            <a:r>
              <a:rPr lang="en-US" sz="2800" dirty="0" smtClean="0"/>
              <a:t>Convection – heat moving in currents through matter</a:t>
            </a:r>
          </a:p>
          <a:p>
            <a:pPr lvl="1"/>
            <a:r>
              <a:rPr lang="en-US" sz="2400" dirty="0" smtClean="0"/>
              <a:t>Examples: Hot air rising, ocean currents</a:t>
            </a:r>
          </a:p>
          <a:p>
            <a:pPr lvl="1">
              <a:buNone/>
            </a:pPr>
            <a:endParaRPr lang="en-US" sz="2400" dirty="0" smtClean="0"/>
          </a:p>
          <a:p>
            <a:pPr lvl="1">
              <a:buNone/>
            </a:pPr>
            <a:endParaRPr lang="en-US" sz="2400" dirty="0" smtClean="0"/>
          </a:p>
          <a:p>
            <a:pPr lvl="0">
              <a:buNone/>
            </a:pPr>
            <a:r>
              <a:rPr lang="en-US" sz="2800" dirty="0" smtClean="0"/>
              <a:t>3. Radiation – heat movement through space</a:t>
            </a:r>
          </a:p>
          <a:p>
            <a:pPr lvl="1"/>
            <a:r>
              <a:rPr lang="en-US" sz="2400" dirty="0" smtClean="0"/>
              <a:t>Examples: Sun heat through space, heat from fire to you</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http://youtu.be/wr8Z4SCETPs</a:t>
            </a: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Law of Conservation of Energy</a:t>
            </a:r>
            <a:endParaRPr lang="en-US" dirty="0"/>
          </a:p>
        </p:txBody>
      </p:sp>
      <p:sp>
        <p:nvSpPr>
          <p:cNvPr id="3" name="Content Placeholder 2"/>
          <p:cNvSpPr>
            <a:spLocks noGrp="1"/>
          </p:cNvSpPr>
          <p:nvPr>
            <p:ph idx="1"/>
          </p:nvPr>
        </p:nvSpPr>
        <p:spPr/>
        <p:txBody>
          <a:bodyPr/>
          <a:lstStyle/>
          <a:p>
            <a:pPr lvl="0"/>
            <a:r>
              <a:rPr lang="en-US" dirty="0" smtClean="0"/>
              <a:t>Energy cannot be created nor destroyed, but can be changed from one form into another.</a:t>
            </a:r>
          </a:p>
          <a:p>
            <a:pPr lvl="0">
              <a:buNone/>
            </a:pPr>
            <a:r>
              <a:rPr lang="en-US" dirty="0" smtClean="0"/>
              <a:t> </a:t>
            </a:r>
          </a:p>
          <a:p>
            <a:pPr lvl="0"/>
            <a:r>
              <a:rPr lang="en-US" dirty="0" smtClean="0"/>
              <a:t>Power plants do not make energy and then send it out to be used in our homes, they harvest (transfer) it from other forms to transfer to use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US" smtClean="0"/>
          </a:p>
        </p:txBody>
      </p:sp>
      <p:sp>
        <p:nvSpPr>
          <p:cNvPr id="9219" name="Content Placeholder 2"/>
          <p:cNvSpPr>
            <a:spLocks noGrp="1"/>
          </p:cNvSpPr>
          <p:nvPr>
            <p:ph idx="1"/>
          </p:nvPr>
        </p:nvSpPr>
        <p:spPr/>
        <p:txBody>
          <a:bodyPr/>
          <a:lstStyle/>
          <a:p>
            <a:pPr eaLnBrk="1" hangingPunct="1">
              <a:buFont typeface="Arial" charset="0"/>
              <a:buNone/>
              <a:defRPr/>
            </a:pPr>
            <a:r>
              <a:rPr lang="en-US" dirty="0" smtClean="0"/>
              <a:t>Kinetic  Molecular Theory of Matter:</a:t>
            </a:r>
          </a:p>
          <a:p>
            <a:pPr marL="514350" indent="-514350" eaLnBrk="1" hangingPunct="1">
              <a:buFont typeface="Arial" charset="0"/>
              <a:buAutoNum type="arabicPeriod"/>
              <a:defRPr/>
            </a:pPr>
            <a:r>
              <a:rPr lang="en-US" dirty="0" smtClean="0"/>
              <a:t>Matter is made of atoms and molecules.</a:t>
            </a:r>
          </a:p>
          <a:p>
            <a:pPr marL="514350" indent="-514350" eaLnBrk="1" hangingPunct="1">
              <a:buFont typeface="Arial" charset="0"/>
              <a:buAutoNum type="arabicPeriod"/>
              <a:defRPr/>
            </a:pPr>
            <a:r>
              <a:rPr lang="en-US" dirty="0" smtClean="0"/>
              <a:t>These atoms and molecules are like tiny particles that are </a:t>
            </a:r>
          </a:p>
          <a:p>
            <a:pPr marL="514350" indent="-514350" eaLnBrk="1" hangingPunct="1">
              <a:buFont typeface="Arial" charset="0"/>
              <a:buNone/>
              <a:defRPr/>
            </a:pPr>
            <a:r>
              <a:rPr lang="en-US" b="1" dirty="0" smtClean="0"/>
              <a:t>      always in motion</a:t>
            </a:r>
          </a:p>
          <a:p>
            <a:pPr eaLnBrk="1" hangingPunct="1">
              <a:buFont typeface="Arial" charset="0"/>
              <a:buNone/>
              <a:defRPr/>
            </a:pPr>
            <a:r>
              <a:rPr lang="en-US" dirty="0" smtClean="0"/>
              <a:t>	</a:t>
            </a:r>
            <a:endParaRPr lang="en-US" b="1" dirty="0" smtClean="0"/>
          </a:p>
          <a:p>
            <a:pPr eaLnBrk="1" hangingPunct="1">
              <a:buFont typeface="Arial" charset="0"/>
              <a:buNone/>
              <a:defRPr/>
            </a:pPr>
            <a:r>
              <a:rPr lang="en-US" dirty="0" smtClean="0"/>
              <a:t>		</a:t>
            </a:r>
            <a:endParaRPr lang="en-US" b="1" dirty="0" smtClean="0"/>
          </a:p>
          <a:p>
            <a:pPr eaLnBrk="1" hangingPunct="1">
              <a:buFont typeface="Arial" charset="0"/>
              <a:buNone/>
              <a:defRPr/>
            </a:pPr>
            <a:endParaRPr lang="en-US" dirty="0" smtClean="0"/>
          </a:p>
        </p:txBody>
      </p:sp>
      <p:pic>
        <p:nvPicPr>
          <p:cNvPr id="9220" name="Picture 3" descr="C:\Users\Heather Pilarz\AppData\Local\Microsoft\Windows\Temporary Internet Files\Content.IE5\LCEOCJV3\MC900030262[1].wmf"/>
          <p:cNvPicPr>
            <a:picLocks noChangeAspect="1" noChangeArrowheads="1"/>
          </p:cNvPicPr>
          <p:nvPr/>
        </p:nvPicPr>
        <p:blipFill>
          <a:blip r:embed="rId2" cstate="print"/>
          <a:srcRect/>
          <a:stretch>
            <a:fillRect/>
          </a:stretch>
        </p:blipFill>
        <p:spPr bwMode="auto">
          <a:xfrm>
            <a:off x="2667000" y="3836988"/>
            <a:ext cx="3810000" cy="3021012"/>
          </a:xfrm>
          <a:prstGeom prst="rect">
            <a:avLst/>
          </a:prstGeom>
          <a:noFill/>
          <a:ln w="9525">
            <a:noFill/>
            <a:miter lim="800000"/>
            <a:headEnd/>
            <a:tailEnd/>
          </a:ln>
        </p:spPr>
      </p:pic>
      <p:pic>
        <p:nvPicPr>
          <p:cNvPr id="9221" name="Picture 5" descr="C:\Users\Heather Pilarz\AppData\Local\Microsoft\Windows\Temporary Internet Files\Content.IE5\KMDK7OMV\MC900237945[1].wmf"/>
          <p:cNvPicPr>
            <a:picLocks noChangeAspect="1" noChangeArrowheads="1"/>
          </p:cNvPicPr>
          <p:nvPr/>
        </p:nvPicPr>
        <p:blipFill>
          <a:blip r:embed="rId3" cstate="print"/>
          <a:srcRect/>
          <a:stretch>
            <a:fillRect/>
          </a:stretch>
        </p:blipFill>
        <p:spPr bwMode="auto">
          <a:xfrm>
            <a:off x="4495800" y="4648200"/>
            <a:ext cx="990600" cy="820738"/>
          </a:xfrm>
          <a:prstGeom prst="rect">
            <a:avLst/>
          </a:prstGeom>
          <a:noFill/>
          <a:ln w="9525">
            <a:noFill/>
            <a:miter lim="800000"/>
            <a:headEnd/>
            <a:tailEnd/>
          </a:ln>
        </p:spPr>
      </p:pic>
      <p:sp>
        <p:nvSpPr>
          <p:cNvPr id="8" name="Cloud Callout 7"/>
          <p:cNvSpPr/>
          <p:nvPr/>
        </p:nvSpPr>
        <p:spPr>
          <a:xfrm>
            <a:off x="4648200" y="3276600"/>
            <a:ext cx="2514600" cy="1295400"/>
          </a:xfrm>
          <a:prstGeom prst="cloudCallou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9223" name="TextBox 8"/>
          <p:cNvSpPr txBox="1">
            <a:spLocks noChangeArrowheads="1"/>
          </p:cNvSpPr>
          <p:nvPr/>
        </p:nvSpPr>
        <p:spPr bwMode="auto">
          <a:xfrm>
            <a:off x="4876800" y="3429000"/>
            <a:ext cx="2209800" cy="1016000"/>
          </a:xfrm>
          <a:prstGeom prst="rect">
            <a:avLst/>
          </a:prstGeom>
          <a:noFill/>
          <a:ln w="9525">
            <a:noFill/>
            <a:miter lim="800000"/>
            <a:headEnd/>
            <a:tailEnd/>
          </a:ln>
        </p:spPr>
        <p:txBody>
          <a:bodyPr>
            <a:spAutoFit/>
          </a:bodyPr>
          <a:lstStyle/>
          <a:p>
            <a:pPr algn="ctr"/>
            <a:r>
              <a:rPr lang="en-US" sz="2000" b="1">
                <a:latin typeface="Calibri" pitchFamily="34" charset="0"/>
              </a:rPr>
              <a:t>Man I’m so tired can’t I take a break??</a:t>
            </a:r>
          </a:p>
        </p:txBody>
      </p:sp>
      <p:sp>
        <p:nvSpPr>
          <p:cNvPr id="10" name="Cloud Callout 9"/>
          <p:cNvSpPr/>
          <p:nvPr/>
        </p:nvSpPr>
        <p:spPr>
          <a:xfrm>
            <a:off x="6629400" y="5029200"/>
            <a:ext cx="2286000" cy="1524000"/>
          </a:xfrm>
          <a:prstGeom prst="cloudCallout">
            <a:avLst>
              <a:gd name="adj1" fmla="val 59265"/>
              <a:gd name="adj2" fmla="val 61655"/>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9225" name="TextBox 10"/>
          <p:cNvSpPr txBox="1">
            <a:spLocks noChangeArrowheads="1"/>
          </p:cNvSpPr>
          <p:nvPr/>
        </p:nvSpPr>
        <p:spPr bwMode="auto">
          <a:xfrm>
            <a:off x="6781800" y="5257800"/>
            <a:ext cx="2133600" cy="1016000"/>
          </a:xfrm>
          <a:prstGeom prst="rect">
            <a:avLst/>
          </a:prstGeom>
          <a:noFill/>
          <a:ln w="9525">
            <a:noFill/>
            <a:miter lim="800000"/>
            <a:headEnd/>
            <a:tailEnd/>
          </a:ln>
        </p:spPr>
        <p:txBody>
          <a:bodyPr>
            <a:spAutoFit/>
          </a:bodyPr>
          <a:lstStyle/>
          <a:p>
            <a:pPr algn="ctr"/>
            <a:r>
              <a:rPr lang="en-US" sz="2000" b="1">
                <a:latin typeface="Calibri" pitchFamily="34" charset="0"/>
              </a:rPr>
              <a:t>No way! Molecules are always in motion!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rtlCol="0">
            <a:normAutofit fontScale="90000"/>
          </a:bodyPr>
          <a:lstStyle/>
          <a:p>
            <a:pPr algn="l" eaLnBrk="1" fontAlgn="auto" hangingPunct="1">
              <a:spcAft>
                <a:spcPts val="0"/>
              </a:spcAft>
              <a:defRPr/>
            </a:pPr>
            <a:r>
              <a:rPr lang="en-US" smtClean="0"/>
              <a:t>3. The </a:t>
            </a:r>
            <a:r>
              <a:rPr lang="en-US" b="1" dirty="0" smtClean="0"/>
              <a:t>higher the temperature </a:t>
            </a:r>
            <a:r>
              <a:rPr lang="en-US" dirty="0" smtClean="0"/>
              <a:t>of the substance, the </a:t>
            </a:r>
            <a:r>
              <a:rPr lang="en-US" b="1" dirty="0" smtClean="0"/>
              <a:t>faster the particles move</a:t>
            </a:r>
            <a:endParaRPr lang="en-US" dirty="0"/>
          </a:p>
        </p:txBody>
      </p:sp>
      <p:pic>
        <p:nvPicPr>
          <p:cNvPr id="10243" name="Picture 2" descr="http://eculator.com/formula/temp/Average_molecular_kinetic_energy.png"/>
          <p:cNvPicPr>
            <a:picLocks noChangeAspect="1" noChangeArrowheads="1"/>
          </p:cNvPicPr>
          <p:nvPr/>
        </p:nvPicPr>
        <p:blipFill>
          <a:blip r:embed="rId2" cstate="print"/>
          <a:srcRect/>
          <a:stretch>
            <a:fillRect/>
          </a:stretch>
        </p:blipFill>
        <p:spPr bwMode="auto">
          <a:xfrm>
            <a:off x="2667000" y="2133600"/>
            <a:ext cx="6096000" cy="407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rtlCol="0">
            <a:normAutofit fontScale="90000"/>
          </a:bodyPr>
          <a:lstStyle/>
          <a:p>
            <a:pPr algn="l" eaLnBrk="1" fontAlgn="auto" hangingPunct="1">
              <a:spcAft>
                <a:spcPts val="0"/>
              </a:spcAft>
              <a:defRPr/>
            </a:pPr>
            <a:r>
              <a:rPr lang="en-US" dirty="0" smtClean="0"/>
              <a:t>4. At the </a:t>
            </a:r>
            <a:r>
              <a:rPr lang="en-US" b="1" dirty="0" smtClean="0"/>
              <a:t>same temperature</a:t>
            </a:r>
            <a:r>
              <a:rPr lang="en-US" dirty="0" smtClean="0"/>
              <a:t>, </a:t>
            </a:r>
            <a:r>
              <a:rPr lang="en-US" b="1" dirty="0" smtClean="0"/>
              <a:t>more massive 	particles move slower than less massive 	ones</a:t>
            </a:r>
            <a:endParaRPr lang="en-US" dirty="0"/>
          </a:p>
        </p:txBody>
      </p:sp>
      <p:pic>
        <p:nvPicPr>
          <p:cNvPr id="30722" name="Picture 2" descr="http://scienceblogs.com/startswithabang/upload/2011/05/weekend_diversion_how_did_i_mi/mr-t-in-the-role-of-ba-baracus-in-the-a-team.jpeg"/>
          <p:cNvPicPr>
            <a:picLocks noChangeAspect="1" noChangeArrowheads="1"/>
          </p:cNvPicPr>
          <p:nvPr/>
        </p:nvPicPr>
        <p:blipFill>
          <a:blip r:embed="rId2" cstate="print"/>
          <a:srcRect/>
          <a:stretch>
            <a:fillRect/>
          </a:stretch>
        </p:blipFill>
        <p:spPr bwMode="auto">
          <a:xfrm>
            <a:off x="5907656" y="3352800"/>
            <a:ext cx="1559944" cy="133635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2" descr="http://scienceblogs.com/startswithabang/upload/2011/05/weekend_diversion_how_did_i_mi/mr-t-in-the-role-of-ba-baracus-in-the-a-team.jpeg"/>
          <p:cNvPicPr>
            <a:picLocks noChangeAspect="1" noChangeArrowheads="1"/>
          </p:cNvPicPr>
          <p:nvPr/>
        </p:nvPicPr>
        <p:blipFill>
          <a:blip r:embed="rId2" cstate="print"/>
          <a:srcRect/>
          <a:stretch>
            <a:fillRect/>
          </a:stretch>
        </p:blipFill>
        <p:spPr bwMode="auto">
          <a:xfrm>
            <a:off x="609600" y="5181600"/>
            <a:ext cx="1559944" cy="133635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2" descr="http://scienceblogs.com/startswithabang/upload/2011/05/weekend_diversion_how_did_i_mi/mr-t-in-the-role-of-ba-baracus-in-the-a-team.jpeg"/>
          <p:cNvPicPr>
            <a:picLocks noChangeAspect="1" noChangeArrowheads="1"/>
          </p:cNvPicPr>
          <p:nvPr/>
        </p:nvPicPr>
        <p:blipFill>
          <a:blip r:embed="rId2" cstate="print"/>
          <a:srcRect/>
          <a:stretch>
            <a:fillRect/>
          </a:stretch>
        </p:blipFill>
        <p:spPr bwMode="auto">
          <a:xfrm>
            <a:off x="7239000" y="1752600"/>
            <a:ext cx="1559944" cy="133635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2" descr="http://scienceblogs.com/startswithabang/upload/2011/05/weekend_diversion_how_did_i_mi/mr-t-in-the-role-of-ba-baracus-in-the-a-team.jpeg"/>
          <p:cNvPicPr>
            <a:picLocks noChangeAspect="1" noChangeArrowheads="1"/>
          </p:cNvPicPr>
          <p:nvPr/>
        </p:nvPicPr>
        <p:blipFill>
          <a:blip r:embed="rId2" cstate="print"/>
          <a:srcRect/>
          <a:stretch>
            <a:fillRect/>
          </a:stretch>
        </p:blipFill>
        <p:spPr bwMode="auto">
          <a:xfrm>
            <a:off x="4343400" y="4648200"/>
            <a:ext cx="1559944" cy="133635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2" descr="http://scienceblogs.com/startswithabang/upload/2011/05/weekend_diversion_how_did_i_mi/mr-t-in-the-role-of-ba-baracus-in-the-a-team.jpeg"/>
          <p:cNvPicPr>
            <a:picLocks noChangeAspect="1" noChangeArrowheads="1"/>
          </p:cNvPicPr>
          <p:nvPr/>
        </p:nvPicPr>
        <p:blipFill>
          <a:blip r:embed="rId2" cstate="print"/>
          <a:srcRect/>
          <a:stretch>
            <a:fillRect/>
          </a:stretch>
        </p:blipFill>
        <p:spPr bwMode="auto">
          <a:xfrm>
            <a:off x="1447800" y="2819400"/>
            <a:ext cx="1559944" cy="133635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cxnSp>
        <p:nvCxnSpPr>
          <p:cNvPr id="14" name="Straight Arrow Connector 13"/>
          <p:cNvCxnSpPr/>
          <p:nvPr/>
        </p:nvCxnSpPr>
        <p:spPr>
          <a:xfrm flipV="1">
            <a:off x="2057400" y="5181600"/>
            <a:ext cx="457200" cy="304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581400" y="6096000"/>
            <a:ext cx="1752600" cy="3810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705600" y="2057400"/>
            <a:ext cx="6096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4419600" y="4267200"/>
            <a:ext cx="152400" cy="5334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7467600" y="3581400"/>
            <a:ext cx="457200" cy="304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1143000" y="2743200"/>
            <a:ext cx="457200" cy="3810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724" name="Picture 4" descr="http://www.freedoglistings.com/pics/puppies-classifieds/021039_W6D_From-our-past-litter.jpg"/>
          <p:cNvPicPr>
            <a:picLocks noChangeAspect="1" noChangeArrowheads="1"/>
          </p:cNvPicPr>
          <p:nvPr/>
        </p:nvPicPr>
        <p:blipFill>
          <a:blip r:embed="rId3" cstate="print"/>
          <a:srcRect/>
          <a:stretch>
            <a:fillRect/>
          </a:stretch>
        </p:blipFill>
        <p:spPr bwMode="auto">
          <a:xfrm>
            <a:off x="4724400" y="3352800"/>
            <a:ext cx="628650" cy="628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4" name="Picture 4" descr="http://www.freedoglistings.com/pics/puppies-classifieds/021039_W6D_From-our-past-litter.jpg"/>
          <p:cNvPicPr>
            <a:picLocks noChangeAspect="1" noChangeArrowheads="1"/>
          </p:cNvPicPr>
          <p:nvPr/>
        </p:nvPicPr>
        <p:blipFill>
          <a:blip r:embed="rId3" cstate="print"/>
          <a:srcRect/>
          <a:stretch>
            <a:fillRect/>
          </a:stretch>
        </p:blipFill>
        <p:spPr bwMode="auto">
          <a:xfrm>
            <a:off x="5638800" y="1752600"/>
            <a:ext cx="628650" cy="628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5" name="Picture 4" descr="http://www.freedoglistings.com/pics/puppies-classifieds/021039_W6D_From-our-past-litter.jpg"/>
          <p:cNvPicPr>
            <a:picLocks noChangeAspect="1" noChangeArrowheads="1"/>
          </p:cNvPicPr>
          <p:nvPr/>
        </p:nvPicPr>
        <p:blipFill>
          <a:blip r:embed="rId3" cstate="print"/>
          <a:srcRect/>
          <a:stretch>
            <a:fillRect/>
          </a:stretch>
        </p:blipFill>
        <p:spPr bwMode="auto">
          <a:xfrm>
            <a:off x="3352800" y="3962400"/>
            <a:ext cx="628650" cy="628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6" name="Picture 4" descr="http://www.freedoglistings.com/pics/puppies-classifieds/021039_W6D_From-our-past-litter.jpg"/>
          <p:cNvPicPr>
            <a:picLocks noChangeAspect="1" noChangeArrowheads="1"/>
          </p:cNvPicPr>
          <p:nvPr/>
        </p:nvPicPr>
        <p:blipFill>
          <a:blip r:embed="rId3" cstate="print"/>
          <a:srcRect/>
          <a:stretch>
            <a:fillRect/>
          </a:stretch>
        </p:blipFill>
        <p:spPr bwMode="auto">
          <a:xfrm>
            <a:off x="2971800" y="5867400"/>
            <a:ext cx="628650" cy="628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7" name="Picture 4" descr="http://www.freedoglistings.com/pics/puppies-classifieds/021039_W6D_From-our-past-litter.jpg"/>
          <p:cNvPicPr>
            <a:picLocks noChangeAspect="1" noChangeArrowheads="1"/>
          </p:cNvPicPr>
          <p:nvPr/>
        </p:nvPicPr>
        <p:blipFill>
          <a:blip r:embed="rId3" cstate="print"/>
          <a:srcRect/>
          <a:stretch>
            <a:fillRect/>
          </a:stretch>
        </p:blipFill>
        <p:spPr bwMode="auto">
          <a:xfrm>
            <a:off x="3352800" y="2667000"/>
            <a:ext cx="628650" cy="628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8" name="Picture 4" descr="http://www.freedoglistings.com/pics/puppies-classifieds/021039_W6D_From-our-past-litter.jpg"/>
          <p:cNvPicPr>
            <a:picLocks noChangeAspect="1" noChangeArrowheads="1"/>
          </p:cNvPicPr>
          <p:nvPr/>
        </p:nvPicPr>
        <p:blipFill>
          <a:blip r:embed="rId3" cstate="print"/>
          <a:srcRect/>
          <a:stretch>
            <a:fillRect/>
          </a:stretch>
        </p:blipFill>
        <p:spPr bwMode="auto">
          <a:xfrm>
            <a:off x="7239000" y="5181600"/>
            <a:ext cx="628650" cy="628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cxnSp>
        <p:nvCxnSpPr>
          <p:cNvPr id="31" name="Straight Arrow Connector 30"/>
          <p:cNvCxnSpPr/>
          <p:nvPr/>
        </p:nvCxnSpPr>
        <p:spPr>
          <a:xfrm flipH="1" flipV="1">
            <a:off x="5867400" y="4724400"/>
            <a:ext cx="1371600" cy="685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962400" y="2971800"/>
            <a:ext cx="1752600" cy="3810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1524000" y="4343400"/>
            <a:ext cx="1828800" cy="5334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6172200" y="1447800"/>
            <a:ext cx="1828800" cy="3810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3200400" y="3429000"/>
            <a:ext cx="1524000" cy="304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eaLnBrk="1" hangingPunct="1">
              <a:buFont typeface="Arial" charset="0"/>
              <a:buNone/>
            </a:pPr>
            <a:r>
              <a:rPr lang="en-US" i="1" smtClean="0"/>
              <a:t>So if all atoms and molecules are in motion… do all particles of matter have kinetic energy?</a:t>
            </a:r>
            <a:endParaRPr lang="en-US" smtClean="0"/>
          </a:p>
          <a:p>
            <a:pPr eaLnBrk="1" hangingPunct="1"/>
            <a:endParaRPr lang="en-US" i="1" smtClean="0"/>
          </a:p>
          <a:p>
            <a:pPr eaLnBrk="1" hangingPunct="1">
              <a:buFont typeface="Arial" charset="0"/>
              <a:buNone/>
            </a:pPr>
            <a:r>
              <a:rPr lang="en-US" i="1" smtClean="0"/>
              <a:t>	</a:t>
            </a:r>
            <a:endParaRPr lang="en-US" smtClean="0"/>
          </a:p>
          <a:p>
            <a:pPr eaLnBrk="1" hangingPunct="1">
              <a:buFont typeface="Arial" charset="0"/>
              <a:buNone/>
            </a:pPr>
            <a:endParaRPr lang="en-US" smtClean="0"/>
          </a:p>
        </p:txBody>
      </p:sp>
      <p:pic>
        <p:nvPicPr>
          <p:cNvPr id="12292" name="Picture 1" descr="C:\Users\Heather Pilarz\AppData\Local\Microsoft\Windows\Temporary Internet Files\Content.IE5\AABE09P6\MCj04419020000[1].wmf"/>
          <p:cNvPicPr>
            <a:picLocks noChangeAspect="1" noChangeArrowheads="1"/>
          </p:cNvPicPr>
          <p:nvPr/>
        </p:nvPicPr>
        <p:blipFill>
          <a:blip r:embed="rId2" cstate="print"/>
          <a:srcRect/>
          <a:stretch>
            <a:fillRect/>
          </a:stretch>
        </p:blipFill>
        <p:spPr bwMode="auto">
          <a:xfrm>
            <a:off x="5410200" y="3048000"/>
            <a:ext cx="2663825" cy="3148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US" smtClean="0"/>
          </a:p>
        </p:txBody>
      </p:sp>
      <p:sp>
        <p:nvSpPr>
          <p:cNvPr id="13315" name="Content Placeholder 2"/>
          <p:cNvSpPr>
            <a:spLocks noGrp="1"/>
          </p:cNvSpPr>
          <p:nvPr>
            <p:ph idx="1"/>
          </p:nvPr>
        </p:nvSpPr>
        <p:spPr>
          <a:xfrm>
            <a:off x="457200" y="1600200"/>
            <a:ext cx="8686800" cy="4525963"/>
          </a:xfrm>
        </p:spPr>
        <p:txBody>
          <a:bodyPr/>
          <a:lstStyle/>
          <a:p>
            <a:r>
              <a:rPr lang="en-US" b="1" dirty="0" smtClean="0"/>
              <a:t>Temperature</a:t>
            </a:r>
            <a:r>
              <a:rPr lang="en-US" dirty="0" smtClean="0"/>
              <a:t> – measure of </a:t>
            </a:r>
            <a:r>
              <a:rPr lang="en-US" b="1" u="sng" dirty="0" smtClean="0"/>
              <a:t>average</a:t>
            </a:r>
            <a:r>
              <a:rPr lang="en-US" dirty="0" smtClean="0"/>
              <a:t> kinetic energy in an object</a:t>
            </a:r>
          </a:p>
          <a:p>
            <a:pPr eaLnBrk="1" hangingPunct="1">
              <a:buFont typeface="Arial" charset="0"/>
              <a:buNone/>
            </a:pPr>
            <a:r>
              <a:rPr lang="en-US" dirty="0" smtClean="0"/>
              <a:t/>
            </a:r>
            <a:br>
              <a:rPr lang="en-US" dirty="0" smtClean="0"/>
            </a:br>
            <a:r>
              <a:rPr lang="en-US" dirty="0" smtClean="0"/>
              <a:t>	</a:t>
            </a:r>
          </a:p>
          <a:p>
            <a:pPr eaLnBrk="1" hangingPunct="1">
              <a:buFont typeface="Arial" charset="0"/>
              <a:buNone/>
            </a:pPr>
            <a:r>
              <a:rPr lang="en-US" dirty="0" smtClean="0"/>
              <a:t>		All particles of matter are constantly moving, however not all at the same speed.</a:t>
            </a:r>
          </a:p>
          <a:p>
            <a:pPr eaLnBrk="1" hangingPunct="1">
              <a:buFont typeface="Arial" charset="0"/>
              <a:buNone/>
            </a:pPr>
            <a:endParaRPr lang="en-US" dirty="0" smtClean="0"/>
          </a:p>
        </p:txBody>
      </p:sp>
      <p:pic>
        <p:nvPicPr>
          <p:cNvPr id="13316" name="Picture 1" descr="C:\Users\Heather Pilarz\AppData\Local\Microsoft\Windows\Temporary Internet Files\Content.IE5\WID15XF6\MCNA01203_0000[1].wmf"/>
          <p:cNvPicPr>
            <a:picLocks noChangeAspect="1" noChangeArrowheads="1"/>
          </p:cNvPicPr>
          <p:nvPr/>
        </p:nvPicPr>
        <p:blipFill>
          <a:blip r:embed="rId2" cstate="print"/>
          <a:srcRect/>
          <a:stretch>
            <a:fillRect/>
          </a:stretch>
        </p:blipFill>
        <p:spPr bwMode="auto">
          <a:xfrm>
            <a:off x="381000" y="4648200"/>
            <a:ext cx="927100" cy="1868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eaLnBrk="1" hangingPunct="1">
              <a:buFont typeface="Arial" charset="0"/>
              <a:buNone/>
            </a:pPr>
            <a:r>
              <a:rPr lang="en-US" i="1" smtClean="0"/>
              <a:t>Based on what we just talked about do you think molecules that move faster or slower have a higher temperature?</a:t>
            </a:r>
            <a:endParaRPr lang="en-US" smtClean="0"/>
          </a:p>
          <a:p>
            <a:pPr eaLnBrk="1" hangingPunct="1">
              <a:buFont typeface="Arial" charset="0"/>
              <a:buNone/>
            </a:pPr>
            <a:endParaRPr lang="en-US" i="1" smtClean="0"/>
          </a:p>
          <a:p>
            <a:pPr eaLnBrk="1" hangingPunct="1">
              <a:buFont typeface="Arial" charset="0"/>
              <a:buNone/>
            </a:pPr>
            <a:r>
              <a:rPr lang="en-US" i="1" smtClean="0"/>
              <a:t>		</a:t>
            </a:r>
            <a:endParaRPr lang="en-US" smtClean="0"/>
          </a:p>
          <a:p>
            <a:pPr eaLnBrk="1" hangingPunct="1">
              <a:buFont typeface="Arial" charset="0"/>
              <a:buNone/>
            </a:pPr>
            <a:endParaRPr lang="en-US" smtClean="0"/>
          </a:p>
        </p:txBody>
      </p:sp>
      <p:pic>
        <p:nvPicPr>
          <p:cNvPr id="14340" name="Picture 1" descr="C:\Users\Heather Pilarz\AppData\Local\Microsoft\Windows\Temporary Internet Files\Content.IE5\B6HTJX50\MCj04419300000[1].wmf"/>
          <p:cNvPicPr>
            <a:picLocks noChangeAspect="1" noChangeArrowheads="1"/>
          </p:cNvPicPr>
          <p:nvPr/>
        </p:nvPicPr>
        <p:blipFill>
          <a:blip r:embed="rId2" cstate="print"/>
          <a:srcRect/>
          <a:stretch>
            <a:fillRect/>
          </a:stretch>
        </p:blipFill>
        <p:spPr bwMode="auto">
          <a:xfrm>
            <a:off x="4191000" y="3048000"/>
            <a:ext cx="3124200" cy="30146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3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3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eaLnBrk="1" hangingPunct="1"/>
            <a:r>
              <a:rPr lang="en-US" sz="2800" smtClean="0"/>
              <a:t>Keep in mind… temperature is the average kinetic movement of particles (movement, speed) </a:t>
            </a:r>
          </a:p>
        </p:txBody>
      </p:sp>
      <p:sp>
        <p:nvSpPr>
          <p:cNvPr id="15363" name="Content Placeholder 2"/>
          <p:cNvSpPr>
            <a:spLocks noGrp="1"/>
          </p:cNvSpPr>
          <p:nvPr>
            <p:ph idx="1"/>
          </p:nvPr>
        </p:nvSpPr>
        <p:spPr/>
        <p:txBody>
          <a:bodyPr/>
          <a:lstStyle/>
          <a:p>
            <a:pPr eaLnBrk="1" hangingPunct="1">
              <a:buFont typeface="Arial" charset="0"/>
              <a:buNone/>
            </a:pPr>
            <a:r>
              <a:rPr lang="en-US" sz="3600" b="1" dirty="0" smtClean="0"/>
              <a:t>Thermal Energy – </a:t>
            </a:r>
            <a:r>
              <a:rPr lang="en-US" sz="3600" dirty="0" smtClean="0"/>
              <a:t>the </a:t>
            </a:r>
            <a:r>
              <a:rPr lang="en-US" sz="3600" b="1" u="sng" dirty="0" smtClean="0"/>
              <a:t>total</a:t>
            </a:r>
            <a:r>
              <a:rPr lang="en-US" sz="3600" dirty="0" smtClean="0"/>
              <a:t> kinetic energy of the particles that make up a substance, depends on particle speed (temperature) </a:t>
            </a:r>
            <a:r>
              <a:rPr lang="en-US" sz="3600" b="1" dirty="0" smtClean="0"/>
              <a:t>and number of particles</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101</TotalTime>
  <Words>726</Words>
  <Application>Microsoft Office PowerPoint</Application>
  <PresentationFormat>On-screen Show (4:3)</PresentationFormat>
  <Paragraphs>71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Opulent</vt:lpstr>
      <vt:lpstr>Heat and thermodynamics </vt:lpstr>
      <vt:lpstr>Slide 2</vt:lpstr>
      <vt:lpstr>Slide 3</vt:lpstr>
      <vt:lpstr>3. The higher the temperature of the substance, the faster the particles move</vt:lpstr>
      <vt:lpstr>4. At the same temperature, more massive  particles move slower than less massive  ones</vt:lpstr>
      <vt:lpstr>Slide 6</vt:lpstr>
      <vt:lpstr>Slide 7</vt:lpstr>
      <vt:lpstr>Slide 8</vt:lpstr>
      <vt:lpstr>Keep in mind… temperature is the average kinetic movement of particles (movement, speed) </vt:lpstr>
      <vt:lpstr>Slide 10</vt:lpstr>
      <vt:lpstr>Heat (Thermal Energy)</vt:lpstr>
      <vt:lpstr>Demo: I need 2-3 volunteers </vt:lpstr>
      <vt:lpstr>Results</vt:lpstr>
      <vt:lpstr>What does this mean?</vt:lpstr>
      <vt:lpstr>Cooling</vt:lpstr>
      <vt:lpstr>Slide 16</vt:lpstr>
      <vt:lpstr>Thermal Expansion</vt:lpstr>
      <vt:lpstr>Thermal Expansion</vt:lpstr>
      <vt:lpstr>What do we find in bridges that allow for the thermal expansion of building materials?</vt:lpstr>
      <vt:lpstr>Heat Transfer</vt:lpstr>
      <vt:lpstr>Heat Transfer</vt:lpstr>
      <vt:lpstr>Slide 22</vt:lpstr>
      <vt:lpstr>Law of Conservation of Energy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hpilarz</dc:creator>
  <cp:lastModifiedBy>hpilarz</cp:lastModifiedBy>
  <cp:revision>4</cp:revision>
  <dcterms:created xsi:type="dcterms:W3CDTF">2013-11-18T19:44:36Z</dcterms:created>
  <dcterms:modified xsi:type="dcterms:W3CDTF">2013-11-18T21:34:15Z</dcterms:modified>
</cp:coreProperties>
</file>