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6" r:id="rId13"/>
    <p:sldId id="267" r:id="rId14"/>
    <p:sldId id="276"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2E347CA-DABC-4540-9312-B5CBE060AC10}" type="datetimeFigureOut">
              <a:rPr lang="en-US" smtClean="0"/>
              <a:pPr/>
              <a:t>4/27/2014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E6C84F9-1301-498A-8C13-E23C09D087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E347CA-DABC-4540-9312-B5CBE060AC10}" type="datetimeFigureOut">
              <a:rPr lang="en-US" smtClean="0"/>
              <a:pPr/>
              <a:t>4/27/2014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6C84F9-1301-498A-8C13-E23C09D087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2E347CA-DABC-4540-9312-B5CBE060AC10}" type="datetimeFigureOut">
              <a:rPr lang="en-US" smtClean="0"/>
              <a:pPr/>
              <a:t>4/27/2014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E6C84F9-1301-498A-8C13-E23C09D087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E347CA-DABC-4540-9312-B5CBE060AC10}" type="datetimeFigureOut">
              <a:rPr lang="en-US" smtClean="0"/>
              <a:pPr/>
              <a:t>4/27/2014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6C84F9-1301-498A-8C13-E23C09D087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2E347CA-DABC-4540-9312-B5CBE060AC10}" type="datetimeFigureOut">
              <a:rPr lang="en-US" smtClean="0"/>
              <a:pPr/>
              <a:t>4/27/2014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E6C84F9-1301-498A-8C13-E23C09D087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E347CA-DABC-4540-9312-B5CBE060AC10}" type="datetimeFigureOut">
              <a:rPr lang="en-US" smtClean="0"/>
              <a:pPr/>
              <a:t>4/27/2014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6C84F9-1301-498A-8C13-E23C09D087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E347CA-DABC-4540-9312-B5CBE060AC10}" type="datetimeFigureOut">
              <a:rPr lang="en-US" smtClean="0"/>
              <a:pPr/>
              <a:t>4/27/2014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E6C84F9-1301-498A-8C13-E23C09D087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E347CA-DABC-4540-9312-B5CBE060AC10}" type="datetimeFigureOut">
              <a:rPr lang="en-US" smtClean="0"/>
              <a:pPr/>
              <a:t>4/27/2014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E6C84F9-1301-498A-8C13-E23C09D087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2E347CA-DABC-4540-9312-B5CBE060AC10}" type="datetimeFigureOut">
              <a:rPr lang="en-US" smtClean="0"/>
              <a:pPr/>
              <a:t>4/27/2014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E6C84F9-1301-498A-8C13-E23C09D087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E347CA-DABC-4540-9312-B5CBE060AC10}" type="datetimeFigureOut">
              <a:rPr lang="en-US" smtClean="0"/>
              <a:pPr/>
              <a:t>4/27/2014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6C84F9-1301-498A-8C13-E23C09D087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2E347CA-DABC-4540-9312-B5CBE060AC10}" type="datetimeFigureOut">
              <a:rPr lang="en-US" smtClean="0"/>
              <a:pPr/>
              <a:t>4/27/2014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6C84F9-1301-498A-8C13-E23C09D0877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2E347CA-DABC-4540-9312-B5CBE060AC10}" type="datetimeFigureOut">
              <a:rPr lang="en-US" smtClean="0"/>
              <a:pPr/>
              <a:t>4/27/2014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E6C84F9-1301-498A-8C13-E23C09D087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youtu.be/VKhEFVAoSc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b="1" dirty="0"/>
              <a:t>Exothermic and Endothermic </a:t>
            </a:r>
            <a:r>
              <a:rPr lang="en-US" sz="4800" b="1" dirty="0" smtClean="0"/>
              <a:t>Reactions</a:t>
            </a:r>
            <a:endParaRPr lang="en-US" sz="4800" dirty="0"/>
          </a:p>
        </p:txBody>
      </p:sp>
      <p:sp>
        <p:nvSpPr>
          <p:cNvPr id="3" name="Subtitle 2"/>
          <p:cNvSpPr>
            <a:spLocks noGrp="1"/>
          </p:cNvSpPr>
          <p:nvPr>
            <p:ph type="subTitle" idx="1"/>
          </p:nvPr>
        </p:nvSpPr>
        <p:spPr/>
        <p:txBody>
          <a:bodyPr/>
          <a:lstStyle/>
          <a:p>
            <a:endParaRPr lang="en-US"/>
          </a:p>
        </p:txBody>
      </p:sp>
      <p:pic>
        <p:nvPicPr>
          <p:cNvPr id="4" name="Picture 7" descr="X:\Christy's Stuff\Teaching Stuff\99-00 School Year\Lessons\Chemical Reactions\al&amp;br.BMP"/>
          <p:cNvPicPr>
            <a:picLocks noChangeAspect="1" noChangeArrowheads="1"/>
          </p:cNvPicPr>
          <p:nvPr/>
        </p:nvPicPr>
        <p:blipFill>
          <a:blip r:embed="rId2" cstate="print">
            <a:lum contrast="18000"/>
          </a:blip>
          <a:srcRect/>
          <a:stretch>
            <a:fillRect/>
          </a:stretch>
        </p:blipFill>
        <p:spPr bwMode="auto">
          <a:xfrm>
            <a:off x="231775" y="4279900"/>
            <a:ext cx="3173413" cy="2387600"/>
          </a:xfrm>
          <a:prstGeom prst="rect">
            <a:avLst/>
          </a:prstGeom>
          <a:noFill/>
          <a:ln w="28575">
            <a:solidFill>
              <a:srgbClr val="000000"/>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Endothermic Reaction</a:t>
            </a:r>
            <a:r>
              <a:rPr lang="en-US" dirty="0"/>
              <a:t> – a chemical reaction in which energy is absorbed from the surrounding </a:t>
            </a:r>
            <a:r>
              <a:rPr lang="en-US" dirty="0" smtClean="0"/>
              <a:t>environment</a:t>
            </a:r>
          </a:p>
          <a:p>
            <a:pPr>
              <a:buNone/>
            </a:pPr>
            <a:r>
              <a:rPr lang="en-US" dirty="0" smtClean="0">
                <a:hlinkClick r:id="rId2"/>
              </a:rPr>
              <a:t>http://youtu.be/VKhEFVAoScI</a:t>
            </a:r>
            <a:endParaRPr lang="en-US" dirty="0" smtClean="0"/>
          </a:p>
          <a:p>
            <a:pPr>
              <a:buNone/>
            </a:pPr>
            <a:endParaRPr lang="en-US" dirty="0"/>
          </a:p>
          <a:p>
            <a:pPr>
              <a:buNone/>
            </a:pPr>
            <a:endParaRPr lang="en-US" dirty="0"/>
          </a:p>
        </p:txBody>
      </p:sp>
      <p:pic>
        <p:nvPicPr>
          <p:cNvPr id="23554" name="Picture 2" descr="http://3.bp.blogspot.com/_QBsxeVb2EbY/TQV8C35I8pI/AAAAAAAAAEM/0QNxcGxn3Ns/s1600/dementor_dudley1.jpg"/>
          <p:cNvPicPr>
            <a:picLocks noChangeAspect="1" noChangeArrowheads="1"/>
          </p:cNvPicPr>
          <p:nvPr/>
        </p:nvPicPr>
        <p:blipFill>
          <a:blip r:embed="rId3" cstate="print"/>
          <a:srcRect/>
          <a:stretch>
            <a:fillRect/>
          </a:stretch>
        </p:blipFill>
        <p:spPr bwMode="auto">
          <a:xfrm>
            <a:off x="1447800" y="3200400"/>
            <a:ext cx="5600700" cy="324218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Reaction</a:t>
            </a:r>
            <a:endParaRPr lang="en-US" dirty="0"/>
          </a:p>
        </p:txBody>
      </p:sp>
      <p:sp>
        <p:nvSpPr>
          <p:cNvPr id="3" name="Content Placeholder 2"/>
          <p:cNvSpPr>
            <a:spLocks noGrp="1"/>
          </p:cNvSpPr>
          <p:nvPr>
            <p:ph idx="1"/>
          </p:nvPr>
        </p:nvSpPr>
        <p:spPr/>
        <p:txBody>
          <a:bodyPr/>
          <a:lstStyle/>
          <a:p>
            <a:pPr lvl="0"/>
            <a:r>
              <a:rPr lang="en-US" dirty="0"/>
              <a:t>The products have more energy than the reactants</a:t>
            </a:r>
          </a:p>
          <a:p>
            <a:pPr lvl="1"/>
            <a:r>
              <a:rPr lang="en-US" dirty="0"/>
              <a:t>Example Equation:</a:t>
            </a:r>
          </a:p>
          <a:p>
            <a:pPr>
              <a:buNone/>
            </a:pPr>
            <a:endParaRPr lang="en-US" dirty="0"/>
          </a:p>
        </p:txBody>
      </p:sp>
      <p:sp>
        <p:nvSpPr>
          <p:cNvPr id="4" name="Rectangle 3"/>
          <p:cNvSpPr/>
          <p:nvPr/>
        </p:nvSpPr>
        <p:spPr>
          <a:xfrm>
            <a:off x="533400" y="3048000"/>
            <a:ext cx="7726795" cy="769441"/>
          </a:xfrm>
          <a:prstGeom prst="rect">
            <a:avLst/>
          </a:prstGeom>
        </p:spPr>
        <p:txBody>
          <a:bodyPr wrap="none">
            <a:spAutoFit/>
          </a:bodyPr>
          <a:lstStyle/>
          <a:p>
            <a:pPr marL="342900" indent="-342900" algn="ctr">
              <a:buClr>
                <a:schemeClr val="hlink"/>
              </a:buClr>
              <a:buSzPct val="70000"/>
              <a:buFont typeface="Monotype Sorts" pitchFamily="2" charset="2"/>
              <a:buNone/>
            </a:pPr>
            <a:r>
              <a:rPr kumimoji="1" lang="en-US" sz="4400" b="1" dirty="0" smtClean="0">
                <a:solidFill>
                  <a:schemeClr val="tx2">
                    <a:lumMod val="50000"/>
                  </a:schemeClr>
                </a:solidFill>
              </a:rPr>
              <a:t>2Al</a:t>
            </a:r>
            <a:r>
              <a:rPr kumimoji="1" lang="en-US" sz="4400" b="1" baseline="-25000" dirty="0" smtClean="0">
                <a:solidFill>
                  <a:schemeClr val="tx2">
                    <a:lumMod val="50000"/>
                  </a:schemeClr>
                </a:solidFill>
              </a:rPr>
              <a:t>2</a:t>
            </a:r>
            <a:r>
              <a:rPr kumimoji="1" lang="en-US" sz="4400" b="1" dirty="0" smtClean="0">
                <a:solidFill>
                  <a:schemeClr val="tx2">
                    <a:lumMod val="50000"/>
                  </a:schemeClr>
                </a:solidFill>
              </a:rPr>
              <a:t>O</a:t>
            </a:r>
            <a:r>
              <a:rPr kumimoji="1" lang="en-US" sz="4400" b="1" baseline="-25000" dirty="0" smtClean="0">
                <a:solidFill>
                  <a:schemeClr val="tx2">
                    <a:lumMod val="50000"/>
                  </a:schemeClr>
                </a:solidFill>
              </a:rPr>
              <a:t>3</a:t>
            </a:r>
            <a:r>
              <a:rPr kumimoji="1" lang="en-US" sz="4400" b="1" dirty="0" smtClean="0">
                <a:solidFill>
                  <a:schemeClr val="tx2">
                    <a:lumMod val="50000"/>
                  </a:schemeClr>
                </a:solidFill>
              </a:rPr>
              <a:t> </a:t>
            </a:r>
            <a:r>
              <a:rPr kumimoji="1" lang="en-US" sz="4400" b="1" dirty="0" smtClean="0">
                <a:solidFill>
                  <a:schemeClr val="tx2">
                    <a:lumMod val="50000"/>
                  </a:schemeClr>
                </a:solidFill>
                <a:sym typeface="Symbol" pitchFamily="18" charset="2"/>
              </a:rPr>
              <a:t>+ energy</a:t>
            </a:r>
            <a:r>
              <a:rPr kumimoji="1" lang="en-US" sz="4400" b="1" dirty="0" smtClean="0">
                <a:solidFill>
                  <a:schemeClr val="tx2">
                    <a:lumMod val="50000"/>
                  </a:schemeClr>
                </a:solidFill>
              </a:rPr>
              <a:t> </a:t>
            </a:r>
            <a:r>
              <a:rPr kumimoji="1" lang="en-US" sz="4400" b="1" dirty="0" smtClean="0">
                <a:solidFill>
                  <a:schemeClr val="tx2">
                    <a:lumMod val="50000"/>
                  </a:schemeClr>
                </a:solidFill>
                <a:sym typeface="Symbol" pitchFamily="18" charset="2"/>
              </a:rPr>
              <a:t> 4</a:t>
            </a:r>
            <a:r>
              <a:rPr kumimoji="1" lang="en-US" sz="4400" b="1" dirty="0" smtClean="0">
                <a:solidFill>
                  <a:schemeClr val="tx2">
                    <a:lumMod val="50000"/>
                  </a:schemeClr>
                </a:solidFill>
              </a:rPr>
              <a:t>Al + 3O</a:t>
            </a:r>
            <a:r>
              <a:rPr kumimoji="1" lang="en-US" sz="4400" b="1" baseline="-25000" dirty="0" smtClean="0">
                <a:solidFill>
                  <a:schemeClr val="tx2">
                    <a:lumMod val="50000"/>
                  </a:schemeClr>
                </a:solidFill>
              </a:rPr>
              <a:t>2</a:t>
            </a:r>
            <a:endParaRPr kumimoji="1" lang="en-US" sz="4400" b="1" dirty="0">
              <a:solidFill>
                <a:schemeClr val="tx2">
                  <a:lumMod val="50000"/>
                </a:schemeClr>
              </a:solidFill>
              <a:sym typeface="Symbol" pitchFamily="18" charset="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Reaction</a:t>
            </a:r>
            <a:endParaRPr lang="en-US" dirty="0"/>
          </a:p>
        </p:txBody>
      </p:sp>
      <p:sp>
        <p:nvSpPr>
          <p:cNvPr id="3" name="Content Placeholder 2"/>
          <p:cNvSpPr>
            <a:spLocks noGrp="1"/>
          </p:cNvSpPr>
          <p:nvPr>
            <p:ph idx="1"/>
          </p:nvPr>
        </p:nvSpPr>
        <p:spPr/>
        <p:txBody>
          <a:bodyPr/>
          <a:lstStyle/>
          <a:p>
            <a:pPr lvl="0"/>
            <a:r>
              <a:rPr lang="en-US" dirty="0"/>
              <a:t>Endothermic reactions absorb surrounding heat during the reaction so they feel cooler because there is less energy in the form of heat</a:t>
            </a:r>
          </a:p>
          <a:p>
            <a:endParaRPr lang="en-US" dirty="0"/>
          </a:p>
        </p:txBody>
      </p:sp>
      <p:pic>
        <p:nvPicPr>
          <p:cNvPr id="21506" name="Picture 2" descr="http://www.sciencephoto.com/image/97693/large/C0033467-Endothermic_Reaction-SPL.jpg"/>
          <p:cNvPicPr>
            <a:picLocks noChangeAspect="1" noChangeArrowheads="1"/>
          </p:cNvPicPr>
          <p:nvPr/>
        </p:nvPicPr>
        <p:blipFill>
          <a:blip r:embed="rId2" cstate="print"/>
          <a:srcRect/>
          <a:stretch>
            <a:fillRect/>
          </a:stretch>
        </p:blipFill>
        <p:spPr bwMode="auto">
          <a:xfrm>
            <a:off x="2133600" y="3124200"/>
            <a:ext cx="5048250" cy="33813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Reaction</a:t>
            </a:r>
            <a:endParaRPr lang="en-US" dirty="0"/>
          </a:p>
        </p:txBody>
      </p:sp>
      <p:sp>
        <p:nvSpPr>
          <p:cNvPr id="3" name="Content Placeholder 2"/>
          <p:cNvSpPr>
            <a:spLocks noGrp="1"/>
          </p:cNvSpPr>
          <p:nvPr>
            <p:ph idx="1"/>
          </p:nvPr>
        </p:nvSpPr>
        <p:spPr/>
        <p:txBody>
          <a:bodyPr/>
          <a:lstStyle/>
          <a:p>
            <a:r>
              <a:rPr lang="en-US" u="sng" dirty="0"/>
              <a:t>Example:</a:t>
            </a:r>
            <a:r>
              <a:rPr lang="en-US" dirty="0"/>
              <a:t> when you break a cold pack it releases two chemicals with in the bag that can now mix together, when they react together energy is needed and absorbed from the surrounding environment… making it ‘feel’ cold</a:t>
            </a:r>
          </a:p>
          <a:p>
            <a:pPr>
              <a:buNone/>
            </a:pPr>
            <a:endParaRPr lang="en-US" dirty="0"/>
          </a:p>
        </p:txBody>
      </p:sp>
      <p:pic>
        <p:nvPicPr>
          <p:cNvPr id="20482" name="Picture 2" descr="http://image.made-in-china.com/2f0j00NeBTJdVGCQzf/Instant-Ice-Pack-WB203-.jpg"/>
          <p:cNvPicPr>
            <a:picLocks noChangeAspect="1" noChangeArrowheads="1"/>
          </p:cNvPicPr>
          <p:nvPr/>
        </p:nvPicPr>
        <p:blipFill>
          <a:blip r:embed="rId2" cstate="print"/>
          <a:srcRect/>
          <a:stretch>
            <a:fillRect/>
          </a:stretch>
        </p:blipFill>
        <p:spPr bwMode="auto">
          <a:xfrm>
            <a:off x="3581400" y="3886200"/>
            <a:ext cx="2695575" cy="26955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3794" name="Picture 2" descr="http://media.orvsd.org/FLVS/MASTER_w_images_backup-chemistry-20120216-1404/course_files/flvs/educator_chemistry_v10_gs/module06/imgmod06/06_02b_c_04.gif"/>
          <p:cNvPicPr>
            <a:picLocks noChangeAspect="1" noChangeArrowheads="1"/>
          </p:cNvPicPr>
          <p:nvPr/>
        </p:nvPicPr>
        <p:blipFill>
          <a:blip r:embed="rId2" cstate="print"/>
          <a:srcRect/>
          <a:stretch>
            <a:fillRect/>
          </a:stretch>
        </p:blipFill>
        <p:spPr bwMode="auto">
          <a:xfrm>
            <a:off x="-270253" y="990600"/>
            <a:ext cx="8766553" cy="4648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1) </a:t>
            </a:r>
            <a:r>
              <a:rPr lang="en-US" dirty="0" smtClean="0"/>
              <a:t>In an exothermic reactants’ bonds have _______ energy than the bonds of the products. </a:t>
            </a:r>
            <a:endParaRPr lang="en-US" dirty="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2) </a:t>
            </a:r>
            <a:r>
              <a:rPr lang="en-US" dirty="0" smtClean="0"/>
              <a:t>If a chemical reaction occurs in which the bonds of the products require more energy than the breaking the bonds of the reactants produced it is called…?</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3) </a:t>
            </a:r>
            <a:r>
              <a:rPr lang="en-US" dirty="0" smtClean="0"/>
              <a:t>An ____________ reaction absorbs heat and feels cool. </a:t>
            </a:r>
            <a:endParaRPr lang="en-US"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4) </a:t>
            </a:r>
            <a:r>
              <a:rPr lang="en-US" dirty="0" smtClean="0"/>
              <a:t>An ___________ reaction gives off heat and feels hot. </a:t>
            </a:r>
            <a:endParaRPr lang="en-US" dirty="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5) </a:t>
            </a:r>
            <a:r>
              <a:rPr lang="en-US" dirty="0" err="1" smtClean="0"/>
              <a:t>Exo</a:t>
            </a:r>
            <a:r>
              <a:rPr lang="en-US" dirty="0" smtClean="0"/>
              <a:t> or Endothermic? Hint: Check out which has more energy… what you start with or what you end with?</a:t>
            </a:r>
            <a:endParaRPr lang="en-US" dirty="0"/>
          </a:p>
          <a:p>
            <a:pPr>
              <a:buNone/>
            </a:pPr>
            <a:endParaRPr lang="en-US" dirty="0"/>
          </a:p>
        </p:txBody>
      </p:sp>
      <p:pic>
        <p:nvPicPr>
          <p:cNvPr id="4098" name="Picture 2" descr="http://www.kentchemistry.com/images/links/Kinetics/aim4.h3.jpg"/>
          <p:cNvPicPr>
            <a:picLocks noChangeAspect="1" noChangeArrowheads="1"/>
          </p:cNvPicPr>
          <p:nvPr/>
        </p:nvPicPr>
        <p:blipFill>
          <a:blip r:embed="rId2" cstate="print"/>
          <a:srcRect/>
          <a:stretch>
            <a:fillRect/>
          </a:stretch>
        </p:blipFill>
        <p:spPr bwMode="auto">
          <a:xfrm>
            <a:off x="1447800" y="2819400"/>
            <a:ext cx="5438775" cy="368490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800" b="1" dirty="0"/>
              <a:t>Energy is involved in all chemical processes</a:t>
            </a:r>
            <a:endParaRPr lang="en-US" sz="4800" dirty="0"/>
          </a:p>
          <a:p>
            <a:pPr>
              <a:buNone/>
            </a:pPr>
            <a:endParaRPr lang="en-US" dirty="0"/>
          </a:p>
        </p:txBody>
      </p:sp>
      <p:pic>
        <p:nvPicPr>
          <p:cNvPr id="30723" name="Picture 3" descr="C:\Users\Heather Pilarz\AppData\Local\Microsoft\Windows\Temporary Internet Files\Content.IE5\KMDK7OMV\MC900056940[1].wmf"/>
          <p:cNvPicPr>
            <a:picLocks noChangeAspect="1" noChangeArrowheads="1"/>
          </p:cNvPicPr>
          <p:nvPr/>
        </p:nvPicPr>
        <p:blipFill>
          <a:blip r:embed="rId2" cstate="print"/>
          <a:srcRect/>
          <a:stretch>
            <a:fillRect/>
          </a:stretch>
        </p:blipFill>
        <p:spPr bwMode="auto">
          <a:xfrm>
            <a:off x="4419600" y="3886200"/>
            <a:ext cx="3502967" cy="2743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001000" cy="6303336"/>
          </a:xfrm>
        </p:spPr>
        <p:txBody>
          <a:bodyPr/>
          <a:lstStyle/>
          <a:p>
            <a:pPr>
              <a:buNone/>
            </a:pPr>
            <a:r>
              <a:rPr lang="en-US" sz="3600" b="1" dirty="0"/>
              <a:t>Chemical changes</a:t>
            </a:r>
            <a:r>
              <a:rPr lang="en-US" sz="3600" dirty="0"/>
              <a:t> – chemical reactions always involve energy changes</a:t>
            </a:r>
          </a:p>
          <a:p>
            <a:pPr lvl="0">
              <a:buNone/>
            </a:pPr>
            <a:r>
              <a:rPr lang="en-US" sz="3600" dirty="0" smtClean="0"/>
              <a:t>	</a:t>
            </a:r>
          </a:p>
          <a:p>
            <a:pPr lvl="0">
              <a:buNone/>
            </a:pPr>
            <a:r>
              <a:rPr lang="en-US" sz="3600" dirty="0"/>
              <a:t>	</a:t>
            </a:r>
            <a:r>
              <a:rPr lang="en-US" sz="3600" dirty="0" smtClean="0"/>
              <a:t>During </a:t>
            </a:r>
            <a:r>
              <a:rPr lang="en-US" sz="3600" dirty="0"/>
              <a:t>a chemical reaction…</a:t>
            </a:r>
          </a:p>
          <a:p>
            <a:pPr lvl="2"/>
            <a:r>
              <a:rPr lang="en-US" sz="2800" dirty="0"/>
              <a:t>Energy is </a:t>
            </a:r>
            <a:r>
              <a:rPr lang="en-US" sz="2800" b="1" dirty="0"/>
              <a:t>used</a:t>
            </a:r>
            <a:r>
              <a:rPr lang="en-US" sz="2800" dirty="0"/>
              <a:t> to break bonds between chemicals OR energy is </a:t>
            </a:r>
            <a:r>
              <a:rPr lang="en-US" sz="2800" b="1" dirty="0"/>
              <a:t>released</a:t>
            </a:r>
            <a:r>
              <a:rPr lang="en-US" sz="2800" dirty="0"/>
              <a:t> when new bonds are </a:t>
            </a:r>
            <a:r>
              <a:rPr lang="en-US" sz="2800" dirty="0" smtClean="0"/>
              <a:t>formed</a:t>
            </a:r>
          </a:p>
          <a:p>
            <a:pPr lvl="2"/>
            <a:endParaRPr lang="en-US" sz="2800" dirty="0" smtClean="0"/>
          </a:p>
          <a:p>
            <a:pPr lvl="2"/>
            <a:endParaRPr lang="en-US" sz="2800" dirty="0" smtClean="0"/>
          </a:p>
          <a:p>
            <a:pPr lvl="2">
              <a:buNone/>
            </a:pPr>
            <a:r>
              <a:rPr lang="en-US" sz="2800" dirty="0" smtClean="0"/>
              <a:t>			breaking 			making</a:t>
            </a:r>
          </a:p>
          <a:p>
            <a:pPr lvl="2">
              <a:buNone/>
            </a:pPr>
            <a:r>
              <a:rPr lang="en-US" sz="2800" dirty="0" smtClean="0"/>
              <a:t>			bonds			</a:t>
            </a:r>
            <a:r>
              <a:rPr lang="en-US" sz="2800" dirty="0" err="1" smtClean="0"/>
              <a:t>bonds</a:t>
            </a:r>
            <a:endParaRPr lang="en-US" sz="2800" dirty="0"/>
          </a:p>
          <a:p>
            <a:endParaRPr lang="en-US" dirty="0"/>
          </a:p>
        </p:txBody>
      </p:sp>
      <p:grpSp>
        <p:nvGrpSpPr>
          <p:cNvPr id="4" name="Group 1044"/>
          <p:cNvGrpSpPr>
            <a:grpSpLocks/>
          </p:cNvGrpSpPr>
          <p:nvPr/>
        </p:nvGrpSpPr>
        <p:grpSpPr bwMode="auto">
          <a:xfrm>
            <a:off x="1143000" y="4800600"/>
            <a:ext cx="2868612" cy="2286000"/>
            <a:chOff x="733" y="2504"/>
            <a:chExt cx="2287" cy="1747"/>
          </a:xfrm>
        </p:grpSpPr>
        <p:sp>
          <p:nvSpPr>
            <p:cNvPr id="5" name="Line 1032"/>
            <p:cNvSpPr>
              <a:spLocks noChangeShapeType="1"/>
            </p:cNvSpPr>
            <p:nvPr/>
          </p:nvSpPr>
          <p:spPr bwMode="auto">
            <a:xfrm>
              <a:off x="1894" y="2504"/>
              <a:ext cx="0" cy="515"/>
            </a:xfrm>
            <a:prstGeom prst="line">
              <a:avLst/>
            </a:prstGeom>
            <a:noFill/>
            <a:ln w="57150">
              <a:solidFill>
                <a:schemeClr val="hlink"/>
              </a:solidFill>
              <a:round/>
              <a:headEnd/>
              <a:tailEnd type="triangle" w="med" len="med"/>
            </a:ln>
            <a:effectLst/>
          </p:spPr>
          <p:txBody>
            <a:bodyPr wrap="none" anchor="ctr"/>
            <a:lstStyle/>
            <a:p>
              <a:endParaRPr lang="en-US"/>
            </a:p>
          </p:txBody>
        </p:sp>
        <p:sp>
          <p:nvSpPr>
            <p:cNvPr id="6" name="Line 1033"/>
            <p:cNvSpPr>
              <a:spLocks noChangeShapeType="1"/>
            </p:cNvSpPr>
            <p:nvPr/>
          </p:nvSpPr>
          <p:spPr bwMode="auto">
            <a:xfrm flipV="1">
              <a:off x="1894" y="3739"/>
              <a:ext cx="0" cy="512"/>
            </a:xfrm>
            <a:prstGeom prst="line">
              <a:avLst/>
            </a:prstGeom>
            <a:noFill/>
            <a:ln w="57150">
              <a:solidFill>
                <a:schemeClr val="hlink"/>
              </a:solidFill>
              <a:round/>
              <a:headEnd/>
              <a:tailEnd type="triangle" w="med" len="med"/>
            </a:ln>
            <a:effectLst/>
          </p:spPr>
          <p:txBody>
            <a:bodyPr wrap="none" anchor="ctr"/>
            <a:lstStyle/>
            <a:p>
              <a:endParaRPr lang="en-US"/>
            </a:p>
          </p:txBody>
        </p:sp>
        <p:sp>
          <p:nvSpPr>
            <p:cNvPr id="7" name="Line 1035"/>
            <p:cNvSpPr>
              <a:spLocks noChangeShapeType="1"/>
            </p:cNvSpPr>
            <p:nvPr/>
          </p:nvSpPr>
          <p:spPr bwMode="auto">
            <a:xfrm rot="5400000" flipH="1">
              <a:off x="2764" y="3158"/>
              <a:ext cx="0" cy="512"/>
            </a:xfrm>
            <a:prstGeom prst="line">
              <a:avLst/>
            </a:prstGeom>
            <a:noFill/>
            <a:ln w="57150">
              <a:solidFill>
                <a:schemeClr val="hlink"/>
              </a:solidFill>
              <a:round/>
              <a:headEnd/>
              <a:tailEnd type="triangle" w="med" len="med"/>
            </a:ln>
            <a:effectLst/>
          </p:spPr>
          <p:txBody>
            <a:bodyPr wrap="none" anchor="ctr"/>
            <a:lstStyle/>
            <a:p>
              <a:endParaRPr lang="en-US"/>
            </a:p>
          </p:txBody>
        </p:sp>
        <p:sp>
          <p:nvSpPr>
            <p:cNvPr id="8" name="Line 1036"/>
            <p:cNvSpPr>
              <a:spLocks noChangeShapeType="1"/>
            </p:cNvSpPr>
            <p:nvPr/>
          </p:nvSpPr>
          <p:spPr bwMode="auto">
            <a:xfrm rot="-5400000">
              <a:off x="989" y="3158"/>
              <a:ext cx="0" cy="512"/>
            </a:xfrm>
            <a:prstGeom prst="line">
              <a:avLst/>
            </a:prstGeom>
            <a:noFill/>
            <a:ln w="57150">
              <a:solidFill>
                <a:schemeClr val="hlink"/>
              </a:solidFill>
              <a:round/>
              <a:headEnd/>
              <a:tailEnd type="triangle" w="med" len="med"/>
            </a:ln>
            <a:effectLst/>
          </p:spPr>
          <p:txBody>
            <a:bodyPr wrap="none" anchor="ctr"/>
            <a:lstStyle/>
            <a:p>
              <a:endParaRPr lang="en-US"/>
            </a:p>
          </p:txBody>
        </p:sp>
        <p:sp>
          <p:nvSpPr>
            <p:cNvPr id="9" name="Line 1034"/>
            <p:cNvSpPr>
              <a:spLocks noChangeShapeType="1"/>
            </p:cNvSpPr>
            <p:nvPr/>
          </p:nvSpPr>
          <p:spPr bwMode="auto">
            <a:xfrm rot="2023217">
              <a:off x="2541" y="2550"/>
              <a:ext cx="1" cy="512"/>
            </a:xfrm>
            <a:prstGeom prst="line">
              <a:avLst/>
            </a:prstGeom>
            <a:noFill/>
            <a:ln w="57150">
              <a:solidFill>
                <a:schemeClr val="hlink"/>
              </a:solidFill>
              <a:round/>
              <a:headEnd/>
              <a:tailEnd type="triangle" w="med" len="med"/>
            </a:ln>
            <a:effectLst/>
          </p:spPr>
          <p:txBody>
            <a:bodyPr wrap="none" anchor="ctr"/>
            <a:lstStyle/>
            <a:p>
              <a:endParaRPr lang="en-US"/>
            </a:p>
          </p:txBody>
        </p:sp>
        <p:sp>
          <p:nvSpPr>
            <p:cNvPr id="10" name="Line 1037"/>
            <p:cNvSpPr>
              <a:spLocks noChangeShapeType="1"/>
            </p:cNvSpPr>
            <p:nvPr/>
          </p:nvSpPr>
          <p:spPr bwMode="auto">
            <a:xfrm rot="19576783" flipV="1">
              <a:off x="2541" y="3697"/>
              <a:ext cx="1" cy="512"/>
            </a:xfrm>
            <a:prstGeom prst="line">
              <a:avLst/>
            </a:prstGeom>
            <a:noFill/>
            <a:ln w="57150">
              <a:solidFill>
                <a:schemeClr val="hlink"/>
              </a:solidFill>
              <a:round/>
              <a:headEnd/>
              <a:tailEnd type="triangle" w="med" len="med"/>
            </a:ln>
            <a:effectLst/>
          </p:spPr>
          <p:txBody>
            <a:bodyPr wrap="none" anchor="ctr"/>
            <a:lstStyle/>
            <a:p>
              <a:endParaRPr lang="en-US"/>
            </a:p>
          </p:txBody>
        </p:sp>
        <p:sp>
          <p:nvSpPr>
            <p:cNvPr id="11" name="Line 1038"/>
            <p:cNvSpPr>
              <a:spLocks noChangeShapeType="1"/>
            </p:cNvSpPr>
            <p:nvPr/>
          </p:nvSpPr>
          <p:spPr bwMode="auto">
            <a:xfrm rot="19576783" flipH="1">
              <a:off x="1230" y="2550"/>
              <a:ext cx="1" cy="512"/>
            </a:xfrm>
            <a:prstGeom prst="line">
              <a:avLst/>
            </a:prstGeom>
            <a:noFill/>
            <a:ln w="57150">
              <a:solidFill>
                <a:schemeClr val="hlink"/>
              </a:solidFill>
              <a:round/>
              <a:headEnd/>
              <a:tailEnd type="triangle" w="med" len="med"/>
            </a:ln>
            <a:effectLst/>
          </p:spPr>
          <p:txBody>
            <a:bodyPr wrap="none" anchor="ctr"/>
            <a:lstStyle/>
            <a:p>
              <a:endParaRPr lang="en-US"/>
            </a:p>
          </p:txBody>
        </p:sp>
        <p:sp>
          <p:nvSpPr>
            <p:cNvPr id="12" name="Line 1039"/>
            <p:cNvSpPr>
              <a:spLocks noChangeShapeType="1"/>
            </p:cNvSpPr>
            <p:nvPr/>
          </p:nvSpPr>
          <p:spPr bwMode="auto">
            <a:xfrm rot="2023217" flipH="1" flipV="1">
              <a:off x="1230" y="3697"/>
              <a:ext cx="1" cy="512"/>
            </a:xfrm>
            <a:prstGeom prst="line">
              <a:avLst/>
            </a:prstGeom>
            <a:noFill/>
            <a:ln w="57150">
              <a:solidFill>
                <a:schemeClr val="hlink"/>
              </a:solidFill>
              <a:round/>
              <a:headEnd/>
              <a:tailEnd type="triangle" w="med" len="med"/>
            </a:ln>
            <a:effectLst/>
          </p:spPr>
          <p:txBody>
            <a:bodyPr wrap="none" anchor="ctr"/>
            <a:lstStyle/>
            <a:p>
              <a:endParaRPr lang="en-US"/>
            </a:p>
          </p:txBody>
        </p:sp>
      </p:grpSp>
      <p:grpSp>
        <p:nvGrpSpPr>
          <p:cNvPr id="13" name="Group 1045"/>
          <p:cNvGrpSpPr>
            <a:grpSpLocks/>
          </p:cNvGrpSpPr>
          <p:nvPr/>
        </p:nvGrpSpPr>
        <p:grpSpPr bwMode="auto">
          <a:xfrm>
            <a:off x="4495800" y="4724400"/>
            <a:ext cx="3163888" cy="2336800"/>
            <a:chOff x="733" y="2504"/>
            <a:chExt cx="2287" cy="1747"/>
          </a:xfrm>
        </p:grpSpPr>
        <p:sp>
          <p:nvSpPr>
            <p:cNvPr id="14" name="Line 1046"/>
            <p:cNvSpPr>
              <a:spLocks noChangeShapeType="1"/>
            </p:cNvSpPr>
            <p:nvPr/>
          </p:nvSpPr>
          <p:spPr bwMode="auto">
            <a:xfrm>
              <a:off x="1894" y="2504"/>
              <a:ext cx="0" cy="515"/>
            </a:xfrm>
            <a:prstGeom prst="line">
              <a:avLst/>
            </a:prstGeom>
            <a:noFill/>
            <a:ln w="57150">
              <a:solidFill>
                <a:srgbClr val="FF0000"/>
              </a:solidFill>
              <a:round/>
              <a:headEnd type="triangle" w="med" len="med"/>
              <a:tailEnd/>
            </a:ln>
            <a:effectLst/>
          </p:spPr>
          <p:txBody>
            <a:bodyPr wrap="none" anchor="ctr"/>
            <a:lstStyle/>
            <a:p>
              <a:endParaRPr lang="en-US"/>
            </a:p>
          </p:txBody>
        </p:sp>
        <p:sp>
          <p:nvSpPr>
            <p:cNvPr id="15" name="Line 1047"/>
            <p:cNvSpPr>
              <a:spLocks noChangeShapeType="1"/>
            </p:cNvSpPr>
            <p:nvPr/>
          </p:nvSpPr>
          <p:spPr bwMode="auto">
            <a:xfrm flipV="1">
              <a:off x="1894" y="3739"/>
              <a:ext cx="0" cy="512"/>
            </a:xfrm>
            <a:prstGeom prst="line">
              <a:avLst/>
            </a:prstGeom>
            <a:noFill/>
            <a:ln w="57150">
              <a:solidFill>
                <a:srgbClr val="FF0000"/>
              </a:solidFill>
              <a:round/>
              <a:headEnd type="triangle" w="med" len="med"/>
              <a:tailEnd/>
            </a:ln>
            <a:effectLst/>
          </p:spPr>
          <p:txBody>
            <a:bodyPr wrap="none" anchor="ctr"/>
            <a:lstStyle/>
            <a:p>
              <a:endParaRPr lang="en-US"/>
            </a:p>
          </p:txBody>
        </p:sp>
        <p:sp>
          <p:nvSpPr>
            <p:cNvPr id="16" name="Line 1048"/>
            <p:cNvSpPr>
              <a:spLocks noChangeShapeType="1"/>
            </p:cNvSpPr>
            <p:nvPr/>
          </p:nvSpPr>
          <p:spPr bwMode="auto">
            <a:xfrm rot="5400000" flipH="1">
              <a:off x="2764" y="3158"/>
              <a:ext cx="0" cy="512"/>
            </a:xfrm>
            <a:prstGeom prst="line">
              <a:avLst/>
            </a:prstGeom>
            <a:noFill/>
            <a:ln w="57150">
              <a:solidFill>
                <a:srgbClr val="FF0000"/>
              </a:solidFill>
              <a:round/>
              <a:headEnd type="triangle" w="med" len="med"/>
              <a:tailEnd/>
            </a:ln>
            <a:effectLst/>
          </p:spPr>
          <p:txBody>
            <a:bodyPr wrap="none" anchor="ctr"/>
            <a:lstStyle/>
            <a:p>
              <a:endParaRPr lang="en-US"/>
            </a:p>
          </p:txBody>
        </p:sp>
        <p:sp>
          <p:nvSpPr>
            <p:cNvPr id="17" name="Line 1049"/>
            <p:cNvSpPr>
              <a:spLocks noChangeShapeType="1"/>
            </p:cNvSpPr>
            <p:nvPr/>
          </p:nvSpPr>
          <p:spPr bwMode="auto">
            <a:xfrm rot="-5400000">
              <a:off x="989" y="3158"/>
              <a:ext cx="0" cy="512"/>
            </a:xfrm>
            <a:prstGeom prst="line">
              <a:avLst/>
            </a:prstGeom>
            <a:noFill/>
            <a:ln w="57150">
              <a:solidFill>
                <a:srgbClr val="FF0000"/>
              </a:solidFill>
              <a:round/>
              <a:headEnd type="triangle" w="med" len="med"/>
              <a:tailEnd/>
            </a:ln>
            <a:effectLst/>
          </p:spPr>
          <p:txBody>
            <a:bodyPr wrap="none" anchor="ctr"/>
            <a:lstStyle/>
            <a:p>
              <a:endParaRPr lang="en-US"/>
            </a:p>
          </p:txBody>
        </p:sp>
        <p:sp>
          <p:nvSpPr>
            <p:cNvPr id="18" name="Line 1050"/>
            <p:cNvSpPr>
              <a:spLocks noChangeShapeType="1"/>
            </p:cNvSpPr>
            <p:nvPr/>
          </p:nvSpPr>
          <p:spPr bwMode="auto">
            <a:xfrm rot="2023217">
              <a:off x="2541" y="2550"/>
              <a:ext cx="1" cy="512"/>
            </a:xfrm>
            <a:prstGeom prst="line">
              <a:avLst/>
            </a:prstGeom>
            <a:noFill/>
            <a:ln w="57150">
              <a:solidFill>
                <a:srgbClr val="FF0000"/>
              </a:solidFill>
              <a:round/>
              <a:headEnd type="triangle" w="med" len="med"/>
              <a:tailEnd/>
            </a:ln>
            <a:effectLst/>
          </p:spPr>
          <p:txBody>
            <a:bodyPr wrap="none" anchor="ctr"/>
            <a:lstStyle/>
            <a:p>
              <a:endParaRPr lang="en-US"/>
            </a:p>
          </p:txBody>
        </p:sp>
        <p:sp>
          <p:nvSpPr>
            <p:cNvPr id="19" name="Line 1051"/>
            <p:cNvSpPr>
              <a:spLocks noChangeShapeType="1"/>
            </p:cNvSpPr>
            <p:nvPr/>
          </p:nvSpPr>
          <p:spPr bwMode="auto">
            <a:xfrm rot="19576783" flipV="1">
              <a:off x="2541" y="3697"/>
              <a:ext cx="1" cy="512"/>
            </a:xfrm>
            <a:prstGeom prst="line">
              <a:avLst/>
            </a:prstGeom>
            <a:noFill/>
            <a:ln w="57150">
              <a:solidFill>
                <a:srgbClr val="FF0000"/>
              </a:solidFill>
              <a:round/>
              <a:headEnd type="triangle" w="med" len="med"/>
              <a:tailEnd/>
            </a:ln>
            <a:effectLst/>
          </p:spPr>
          <p:txBody>
            <a:bodyPr wrap="none" anchor="ctr"/>
            <a:lstStyle/>
            <a:p>
              <a:endParaRPr lang="en-US"/>
            </a:p>
          </p:txBody>
        </p:sp>
        <p:sp>
          <p:nvSpPr>
            <p:cNvPr id="20" name="Line 1052"/>
            <p:cNvSpPr>
              <a:spLocks noChangeShapeType="1"/>
            </p:cNvSpPr>
            <p:nvPr/>
          </p:nvSpPr>
          <p:spPr bwMode="auto">
            <a:xfrm rot="19576783" flipH="1">
              <a:off x="1230" y="2550"/>
              <a:ext cx="1" cy="512"/>
            </a:xfrm>
            <a:prstGeom prst="line">
              <a:avLst/>
            </a:prstGeom>
            <a:noFill/>
            <a:ln w="57150">
              <a:solidFill>
                <a:srgbClr val="FF0000"/>
              </a:solidFill>
              <a:round/>
              <a:headEnd type="triangle" w="med" len="med"/>
              <a:tailEnd/>
            </a:ln>
            <a:effectLst/>
          </p:spPr>
          <p:txBody>
            <a:bodyPr wrap="none" anchor="ctr"/>
            <a:lstStyle/>
            <a:p>
              <a:endParaRPr lang="en-US"/>
            </a:p>
          </p:txBody>
        </p:sp>
        <p:sp>
          <p:nvSpPr>
            <p:cNvPr id="21" name="Line 1053"/>
            <p:cNvSpPr>
              <a:spLocks noChangeShapeType="1"/>
            </p:cNvSpPr>
            <p:nvPr/>
          </p:nvSpPr>
          <p:spPr bwMode="auto">
            <a:xfrm rot="2023217" flipH="1" flipV="1">
              <a:off x="1230" y="3697"/>
              <a:ext cx="1" cy="512"/>
            </a:xfrm>
            <a:prstGeom prst="line">
              <a:avLst/>
            </a:prstGeom>
            <a:noFill/>
            <a:ln w="57150">
              <a:solidFill>
                <a:srgbClr val="FF0000"/>
              </a:solidFill>
              <a:round/>
              <a:headEnd type="triangle" w="med" len="me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ou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3600" b="1" dirty="0"/>
              <a:t>Physical changes</a:t>
            </a:r>
            <a:r>
              <a:rPr lang="en-US" sz="3600" dirty="0"/>
              <a:t> – changes in state always involved energy changes</a:t>
            </a:r>
          </a:p>
          <a:p>
            <a:pPr lvl="1"/>
            <a:r>
              <a:rPr lang="en-US" sz="3200" dirty="0"/>
              <a:t>Energy is </a:t>
            </a:r>
            <a:r>
              <a:rPr lang="en-US" sz="3200" b="1" dirty="0"/>
              <a:t>added</a:t>
            </a:r>
            <a:r>
              <a:rPr lang="en-US" sz="3200" dirty="0"/>
              <a:t> </a:t>
            </a:r>
            <a:r>
              <a:rPr lang="en-US" sz="3200" dirty="0" smtClean="0"/>
              <a:t>to matter </a:t>
            </a:r>
            <a:r>
              <a:rPr lang="en-US" sz="3200" dirty="0"/>
              <a:t>in order for it to melt, evaporate or sublime</a:t>
            </a:r>
          </a:p>
          <a:p>
            <a:pPr lvl="1"/>
            <a:r>
              <a:rPr lang="en-US" sz="3200" dirty="0"/>
              <a:t>Energy is </a:t>
            </a:r>
            <a:r>
              <a:rPr lang="en-US" sz="3200" b="1" dirty="0"/>
              <a:t>released</a:t>
            </a:r>
            <a:r>
              <a:rPr lang="en-US" sz="3200" dirty="0"/>
              <a:t> during condensation, freezing and solidifying</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Exothermic Reaction</a:t>
            </a:r>
            <a:r>
              <a:rPr lang="en-US" dirty="0"/>
              <a:t> – a chemical reaction in which energy is released to the surrounding environment as heat</a:t>
            </a:r>
          </a:p>
          <a:p>
            <a:pPr>
              <a:buNone/>
            </a:pPr>
            <a:endParaRPr lang="en-US" dirty="0"/>
          </a:p>
        </p:txBody>
      </p:sp>
      <p:pic>
        <p:nvPicPr>
          <p:cNvPr id="27650" name="Picture 2" descr="http://img.tfd.com/wn/B4/6C388-exothermic-reaction.gif"/>
          <p:cNvPicPr>
            <a:picLocks noChangeAspect="1" noChangeArrowheads="1"/>
          </p:cNvPicPr>
          <p:nvPr/>
        </p:nvPicPr>
        <p:blipFill>
          <a:blip r:embed="rId2" cstate="print"/>
          <a:srcRect/>
          <a:stretch>
            <a:fillRect/>
          </a:stretch>
        </p:blipFill>
        <p:spPr bwMode="auto">
          <a:xfrm>
            <a:off x="4953000" y="3352799"/>
            <a:ext cx="2505075" cy="3046715"/>
          </a:xfrm>
          <a:prstGeom prst="rect">
            <a:avLst/>
          </a:prstGeom>
          <a:noFill/>
        </p:spPr>
      </p:pic>
      <p:pic>
        <p:nvPicPr>
          <p:cNvPr id="27652" name="Picture 4" descr="http://28.media.tumblr.com/tumblr_kwltujntAQ1qaxrh5o1_500.jpg"/>
          <p:cNvPicPr>
            <a:picLocks noChangeAspect="1" noChangeArrowheads="1"/>
          </p:cNvPicPr>
          <p:nvPr/>
        </p:nvPicPr>
        <p:blipFill>
          <a:blip r:embed="rId3" cstate="print"/>
          <a:srcRect/>
          <a:stretch>
            <a:fillRect/>
          </a:stretch>
        </p:blipFill>
        <p:spPr bwMode="auto">
          <a:xfrm>
            <a:off x="152401" y="3348480"/>
            <a:ext cx="3048000" cy="324282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Exothermic Reaction</a:t>
            </a:r>
            <a:endParaRPr lang="en-US" dirty="0"/>
          </a:p>
        </p:txBody>
      </p:sp>
      <p:sp>
        <p:nvSpPr>
          <p:cNvPr id="3" name="Content Placeholder 2"/>
          <p:cNvSpPr>
            <a:spLocks noGrp="1"/>
          </p:cNvSpPr>
          <p:nvPr>
            <p:ph idx="1"/>
          </p:nvPr>
        </p:nvSpPr>
        <p:spPr/>
        <p:txBody>
          <a:bodyPr/>
          <a:lstStyle/>
          <a:p>
            <a:pPr lvl="0"/>
            <a:r>
              <a:rPr lang="en-US" dirty="0"/>
              <a:t>The temperature of the products is higher than the temperature of the reactants</a:t>
            </a:r>
          </a:p>
          <a:p>
            <a:pPr lvl="1"/>
            <a:r>
              <a:rPr lang="en-US" dirty="0"/>
              <a:t>Example Equation:</a:t>
            </a:r>
          </a:p>
          <a:p>
            <a:pPr>
              <a:buNone/>
            </a:pPr>
            <a:endParaRPr lang="en-US" dirty="0"/>
          </a:p>
        </p:txBody>
      </p:sp>
      <p:sp>
        <p:nvSpPr>
          <p:cNvPr id="4" name="Rectangle 3"/>
          <p:cNvSpPr/>
          <p:nvPr/>
        </p:nvSpPr>
        <p:spPr>
          <a:xfrm>
            <a:off x="914400" y="3048000"/>
            <a:ext cx="6858000" cy="646331"/>
          </a:xfrm>
          <a:prstGeom prst="rect">
            <a:avLst/>
          </a:prstGeom>
        </p:spPr>
        <p:txBody>
          <a:bodyPr wrap="square">
            <a:spAutoFit/>
          </a:bodyPr>
          <a:lstStyle/>
          <a:p>
            <a:pPr marL="342900" indent="-342900" algn="ctr">
              <a:buClr>
                <a:schemeClr val="hlink"/>
              </a:buClr>
              <a:buSzPct val="70000"/>
              <a:buFont typeface="Monotype Sorts" pitchFamily="2" charset="2"/>
              <a:buNone/>
            </a:pPr>
            <a:r>
              <a:rPr kumimoji="1" lang="en-US" sz="3600" b="1" dirty="0" smtClean="0">
                <a:solidFill>
                  <a:schemeClr val="tx2">
                    <a:lumMod val="50000"/>
                  </a:schemeClr>
                </a:solidFill>
              </a:rPr>
              <a:t>H</a:t>
            </a:r>
            <a:r>
              <a:rPr kumimoji="1" lang="en-US" sz="3600" b="1" baseline="-25000" dirty="0" smtClean="0">
                <a:solidFill>
                  <a:schemeClr val="tx2">
                    <a:lumMod val="50000"/>
                  </a:schemeClr>
                </a:solidFill>
              </a:rPr>
              <a:t>2</a:t>
            </a:r>
            <a:r>
              <a:rPr kumimoji="1" lang="en-US" sz="3600" b="1" dirty="0" smtClean="0">
                <a:solidFill>
                  <a:schemeClr val="tx2">
                    <a:lumMod val="50000"/>
                  </a:schemeClr>
                </a:solidFill>
              </a:rPr>
              <a:t>(</a:t>
            </a:r>
            <a:r>
              <a:rPr kumimoji="1" lang="en-US" sz="3600" b="1" i="1" dirty="0" smtClean="0">
                <a:solidFill>
                  <a:schemeClr val="tx2">
                    <a:lumMod val="50000"/>
                  </a:schemeClr>
                </a:solidFill>
              </a:rPr>
              <a:t>l</a:t>
            </a:r>
            <a:r>
              <a:rPr kumimoji="1" lang="en-US" sz="3600" b="1" dirty="0" smtClean="0">
                <a:solidFill>
                  <a:schemeClr val="tx2">
                    <a:lumMod val="50000"/>
                  </a:schemeClr>
                </a:solidFill>
              </a:rPr>
              <a:t>) + O</a:t>
            </a:r>
            <a:r>
              <a:rPr kumimoji="1" lang="en-US" sz="3600" b="1" baseline="-25000" dirty="0" smtClean="0">
                <a:solidFill>
                  <a:schemeClr val="tx2">
                    <a:lumMod val="50000"/>
                  </a:schemeClr>
                </a:solidFill>
              </a:rPr>
              <a:t>2</a:t>
            </a:r>
            <a:r>
              <a:rPr kumimoji="1" lang="en-US" sz="3600" b="1" dirty="0" smtClean="0">
                <a:solidFill>
                  <a:schemeClr val="tx2">
                    <a:lumMod val="50000"/>
                  </a:schemeClr>
                </a:solidFill>
              </a:rPr>
              <a:t>(</a:t>
            </a:r>
            <a:r>
              <a:rPr kumimoji="1" lang="en-US" sz="3600" b="1" i="1" dirty="0" smtClean="0">
                <a:solidFill>
                  <a:schemeClr val="tx2">
                    <a:lumMod val="50000"/>
                  </a:schemeClr>
                </a:solidFill>
              </a:rPr>
              <a:t>l</a:t>
            </a:r>
            <a:r>
              <a:rPr kumimoji="1" lang="en-US" sz="3600" b="1" dirty="0" smtClean="0">
                <a:solidFill>
                  <a:schemeClr val="tx2">
                    <a:lumMod val="50000"/>
                  </a:schemeClr>
                </a:solidFill>
              </a:rPr>
              <a:t>) </a:t>
            </a:r>
            <a:r>
              <a:rPr kumimoji="1" lang="en-US" sz="3600" b="1" dirty="0" smtClean="0">
                <a:solidFill>
                  <a:schemeClr val="tx2">
                    <a:lumMod val="50000"/>
                  </a:schemeClr>
                </a:solidFill>
                <a:sym typeface="Symbol" pitchFamily="18" charset="2"/>
              </a:rPr>
              <a:t> H</a:t>
            </a:r>
            <a:r>
              <a:rPr kumimoji="1" lang="en-US" sz="3600" b="1" baseline="-25000" dirty="0" smtClean="0">
                <a:solidFill>
                  <a:schemeClr val="tx2">
                    <a:lumMod val="50000"/>
                  </a:schemeClr>
                </a:solidFill>
                <a:sym typeface="Symbol" pitchFamily="18" charset="2"/>
              </a:rPr>
              <a:t>2</a:t>
            </a:r>
            <a:r>
              <a:rPr kumimoji="1" lang="en-US" sz="3600" b="1" dirty="0" smtClean="0">
                <a:solidFill>
                  <a:schemeClr val="tx2">
                    <a:lumMod val="50000"/>
                  </a:schemeClr>
                </a:solidFill>
                <a:sym typeface="Symbol" pitchFamily="18" charset="2"/>
              </a:rPr>
              <a:t>O(</a:t>
            </a:r>
            <a:r>
              <a:rPr kumimoji="1" lang="en-US" sz="3600" b="1" i="1" dirty="0" smtClean="0">
                <a:solidFill>
                  <a:schemeClr val="tx2">
                    <a:lumMod val="50000"/>
                  </a:schemeClr>
                </a:solidFill>
                <a:sym typeface="Symbol" pitchFamily="18" charset="2"/>
              </a:rPr>
              <a:t>g</a:t>
            </a:r>
            <a:r>
              <a:rPr kumimoji="1" lang="en-US" sz="3600" b="1" dirty="0" smtClean="0">
                <a:solidFill>
                  <a:schemeClr val="tx2">
                    <a:lumMod val="50000"/>
                  </a:schemeClr>
                </a:solidFill>
                <a:sym typeface="Symbol" pitchFamily="18" charset="2"/>
              </a:rPr>
              <a:t>) + energy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Exothermic Reaction</a:t>
            </a:r>
            <a:endParaRPr lang="en-US" dirty="0"/>
          </a:p>
        </p:txBody>
      </p:sp>
      <p:sp>
        <p:nvSpPr>
          <p:cNvPr id="3" name="Content Placeholder 2"/>
          <p:cNvSpPr>
            <a:spLocks noGrp="1"/>
          </p:cNvSpPr>
          <p:nvPr>
            <p:ph idx="1"/>
          </p:nvPr>
        </p:nvSpPr>
        <p:spPr/>
        <p:txBody>
          <a:bodyPr/>
          <a:lstStyle/>
          <a:p>
            <a:pPr lvl="0"/>
            <a:r>
              <a:rPr lang="en-US" dirty="0"/>
              <a:t>Exothermic reactions release their energy (heat) which is why they make the surroundings feel warm</a:t>
            </a:r>
          </a:p>
          <a:p>
            <a:pPr>
              <a:buNone/>
            </a:pPr>
            <a:endParaRPr lang="en-US" u="sng" dirty="0" smtClean="0"/>
          </a:p>
          <a:p>
            <a:endParaRPr lang="en-US" dirty="0"/>
          </a:p>
        </p:txBody>
      </p:sp>
      <p:pic>
        <p:nvPicPr>
          <p:cNvPr id="25602" name="Picture 2" descr="http://www.outdoor.com/wp-content/uploads/2008/04/campfire.jpg"/>
          <p:cNvPicPr>
            <a:picLocks noChangeAspect="1" noChangeArrowheads="1"/>
          </p:cNvPicPr>
          <p:nvPr/>
        </p:nvPicPr>
        <p:blipFill>
          <a:blip r:embed="rId2" cstate="print"/>
          <a:srcRect/>
          <a:stretch>
            <a:fillRect/>
          </a:stretch>
        </p:blipFill>
        <p:spPr bwMode="auto">
          <a:xfrm>
            <a:off x="2362200" y="3352800"/>
            <a:ext cx="3810000" cy="28575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Exothermic Reaction</a:t>
            </a:r>
            <a:endParaRPr lang="en-US" dirty="0"/>
          </a:p>
        </p:txBody>
      </p:sp>
      <p:sp>
        <p:nvSpPr>
          <p:cNvPr id="3" name="Content Placeholder 2"/>
          <p:cNvSpPr>
            <a:spLocks noGrp="1"/>
          </p:cNvSpPr>
          <p:nvPr>
            <p:ph idx="1"/>
          </p:nvPr>
        </p:nvSpPr>
        <p:spPr>
          <a:xfrm>
            <a:off x="457200" y="1066800"/>
            <a:ext cx="7696200" cy="5388936"/>
          </a:xfrm>
        </p:spPr>
        <p:txBody>
          <a:bodyPr/>
          <a:lstStyle/>
          <a:p>
            <a:pPr>
              <a:buNone/>
            </a:pPr>
            <a:r>
              <a:rPr lang="en-US" u="sng" dirty="0" smtClean="0"/>
              <a:t>Example: </a:t>
            </a:r>
            <a:r>
              <a:rPr lang="en-US" dirty="0" smtClean="0"/>
              <a:t>Standing next to a barbecue grill, you feel the heat being released by the combustion of propane gas and oxygen taking place around the burners</a:t>
            </a:r>
          </a:p>
          <a:p>
            <a:pPr>
              <a:buNone/>
            </a:pPr>
            <a:endParaRPr lang="en-US" dirty="0" smtClean="0"/>
          </a:p>
          <a:p>
            <a:pPr>
              <a:buNone/>
            </a:pPr>
            <a:r>
              <a:rPr lang="en-US" sz="2400" dirty="0" smtClean="0">
                <a:solidFill>
                  <a:schemeClr val="tx2">
                    <a:lumMod val="50000"/>
                  </a:schemeClr>
                </a:solidFill>
              </a:rPr>
              <a:t>C</a:t>
            </a:r>
            <a:r>
              <a:rPr lang="en-US" sz="2400" baseline="-25000" dirty="0" smtClean="0">
                <a:solidFill>
                  <a:schemeClr val="tx2">
                    <a:lumMod val="50000"/>
                  </a:schemeClr>
                </a:solidFill>
              </a:rPr>
              <a:t>3</a:t>
            </a:r>
            <a:r>
              <a:rPr lang="en-US" sz="2400" dirty="0" smtClean="0">
                <a:solidFill>
                  <a:schemeClr val="tx2">
                    <a:lumMod val="50000"/>
                  </a:schemeClr>
                </a:solidFill>
              </a:rPr>
              <a:t>H</a:t>
            </a:r>
            <a:r>
              <a:rPr lang="en-US" sz="2400" baseline="-25000" dirty="0" smtClean="0">
                <a:solidFill>
                  <a:schemeClr val="tx2">
                    <a:lumMod val="50000"/>
                  </a:schemeClr>
                </a:solidFill>
              </a:rPr>
              <a:t>8</a:t>
            </a:r>
            <a:r>
              <a:rPr lang="en-US" sz="2400" dirty="0" smtClean="0">
                <a:solidFill>
                  <a:schemeClr val="tx2">
                    <a:lumMod val="50000"/>
                  </a:schemeClr>
                </a:solidFill>
              </a:rPr>
              <a:t>    +   5O</a:t>
            </a:r>
            <a:r>
              <a:rPr lang="en-US" sz="2400" baseline="-25000" dirty="0" smtClean="0">
                <a:solidFill>
                  <a:schemeClr val="tx2">
                    <a:lumMod val="50000"/>
                  </a:schemeClr>
                </a:solidFill>
              </a:rPr>
              <a:t>2         </a:t>
            </a:r>
            <a:r>
              <a:rPr lang="en-US" sz="2400" dirty="0" smtClean="0">
                <a:solidFill>
                  <a:schemeClr val="tx2">
                    <a:lumMod val="50000"/>
                  </a:schemeClr>
                </a:solidFill>
                <a:sym typeface="Wingdings"/>
              </a:rPr>
              <a:t></a:t>
            </a:r>
            <a:r>
              <a:rPr lang="en-US" sz="2400" dirty="0" smtClean="0">
                <a:solidFill>
                  <a:schemeClr val="tx2">
                    <a:lumMod val="50000"/>
                  </a:schemeClr>
                </a:solidFill>
              </a:rPr>
              <a:t> 4H</a:t>
            </a:r>
            <a:r>
              <a:rPr lang="en-US" sz="2400" baseline="-25000" dirty="0" smtClean="0">
                <a:solidFill>
                  <a:schemeClr val="tx2">
                    <a:lumMod val="50000"/>
                  </a:schemeClr>
                </a:solidFill>
              </a:rPr>
              <a:t>2</a:t>
            </a:r>
            <a:r>
              <a:rPr lang="en-US" sz="2400" dirty="0" smtClean="0">
                <a:solidFill>
                  <a:schemeClr val="tx2">
                    <a:lumMod val="50000"/>
                  </a:schemeClr>
                </a:solidFill>
              </a:rPr>
              <a:t>O +     3CO</a:t>
            </a:r>
            <a:r>
              <a:rPr lang="en-US" sz="2400" baseline="-25000" dirty="0" smtClean="0">
                <a:solidFill>
                  <a:schemeClr val="tx2">
                    <a:lumMod val="50000"/>
                  </a:schemeClr>
                </a:solidFill>
              </a:rPr>
              <a:t>2</a:t>
            </a:r>
            <a:r>
              <a:rPr lang="en-US" sz="2400" dirty="0" smtClean="0">
                <a:solidFill>
                  <a:schemeClr val="tx2">
                    <a:lumMod val="50000"/>
                  </a:schemeClr>
                </a:solidFill>
              </a:rPr>
              <a:t>  +      energy</a:t>
            </a:r>
          </a:p>
          <a:p>
            <a:pPr>
              <a:buNone/>
            </a:pPr>
            <a:r>
              <a:rPr lang="en-US" sz="2000" dirty="0" smtClean="0">
                <a:solidFill>
                  <a:schemeClr val="tx2">
                    <a:lumMod val="50000"/>
                  </a:schemeClr>
                </a:solidFill>
              </a:rPr>
              <a:t>propane + oxygen      </a:t>
            </a:r>
            <a:r>
              <a:rPr lang="en-US" sz="2000" dirty="0" smtClean="0">
                <a:solidFill>
                  <a:schemeClr val="tx2">
                    <a:lumMod val="50000"/>
                  </a:schemeClr>
                </a:solidFill>
                <a:sym typeface="Wingdings" pitchFamily="2" charset="2"/>
              </a:rPr>
              <a:t></a:t>
            </a:r>
            <a:r>
              <a:rPr lang="en-US" sz="2000" dirty="0" smtClean="0">
                <a:solidFill>
                  <a:schemeClr val="tx2">
                    <a:lumMod val="50000"/>
                  </a:schemeClr>
                </a:solidFill>
              </a:rPr>
              <a:t> water  +   carbon dioxide + energy</a:t>
            </a:r>
          </a:p>
          <a:p>
            <a:pPr>
              <a:buNone/>
            </a:pPr>
            <a:endParaRPr lang="en-US" dirty="0" smtClean="0"/>
          </a:p>
          <a:p>
            <a:pPr>
              <a:buNone/>
            </a:pPr>
            <a:endParaRPr lang="en-US" dirty="0"/>
          </a:p>
        </p:txBody>
      </p:sp>
      <p:pic>
        <p:nvPicPr>
          <p:cNvPr id="24578" name="Picture 2" descr="http://www.seriouswheels.com/pics-2005/2005-Chrysler-Contest-What-Can-You-Hemi-Grill-1920x1440.jpg"/>
          <p:cNvPicPr>
            <a:picLocks noChangeAspect="1" noChangeArrowheads="1"/>
          </p:cNvPicPr>
          <p:nvPr/>
        </p:nvPicPr>
        <p:blipFill>
          <a:blip r:embed="rId2" cstate="print"/>
          <a:srcRect/>
          <a:stretch>
            <a:fillRect/>
          </a:stretch>
        </p:blipFill>
        <p:spPr bwMode="auto">
          <a:xfrm>
            <a:off x="5410200" y="4057650"/>
            <a:ext cx="3733800" cy="28003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media.orvsd.org/FLVS/MASTER_w_images_backup-chemistry-20120216-1404/course_files/flvs/educator_chemistry_v10_gs/module06/imgmod06/06_02b_c_02.gif"/>
          <p:cNvPicPr>
            <a:picLocks noChangeAspect="1" noChangeArrowheads="1"/>
          </p:cNvPicPr>
          <p:nvPr/>
        </p:nvPicPr>
        <p:blipFill>
          <a:blip r:embed="rId2" cstate="print"/>
          <a:srcRect/>
          <a:stretch>
            <a:fillRect/>
          </a:stretch>
        </p:blipFill>
        <p:spPr bwMode="auto">
          <a:xfrm>
            <a:off x="0" y="1371600"/>
            <a:ext cx="8209931" cy="4572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95</TotalTime>
  <Words>369</Words>
  <Application>Microsoft Office PowerPoint</Application>
  <PresentationFormat>On-screen Show (4:3)</PresentationFormat>
  <Paragraphs>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Exothermic and Endothermic Reactions</vt:lpstr>
      <vt:lpstr>Slide 2</vt:lpstr>
      <vt:lpstr>Slide 3</vt:lpstr>
      <vt:lpstr>Slide 4</vt:lpstr>
      <vt:lpstr>Slide 5</vt:lpstr>
      <vt:lpstr>Exothermic Reaction</vt:lpstr>
      <vt:lpstr>Exothermic Reaction</vt:lpstr>
      <vt:lpstr>Exothermic Reaction</vt:lpstr>
      <vt:lpstr>Slide 9</vt:lpstr>
      <vt:lpstr>Slide 10</vt:lpstr>
      <vt:lpstr>Endothermic Reaction</vt:lpstr>
      <vt:lpstr>Endothermic Reaction</vt:lpstr>
      <vt:lpstr>Endothermic Reaction</vt:lpstr>
      <vt:lpstr>Slide 14</vt:lpstr>
      <vt:lpstr>Slide 15</vt:lpstr>
      <vt:lpstr>Slide 16</vt:lpstr>
      <vt:lpstr>Slide 17</vt:lpstr>
      <vt:lpstr>Slide 18</vt:lpstr>
      <vt:lpstr>Slide 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 Pilarz</dc:creator>
  <cp:lastModifiedBy>hpilarz</cp:lastModifiedBy>
  <cp:revision>10</cp:revision>
  <dcterms:created xsi:type="dcterms:W3CDTF">2011-10-28T00:14:24Z</dcterms:created>
  <dcterms:modified xsi:type="dcterms:W3CDTF">2014-04-27T20:10:13Z</dcterms:modified>
</cp:coreProperties>
</file>