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2" r:id="rId3"/>
    <p:sldId id="257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CCFF"/>
    <a:srgbClr val="FFFFFF"/>
    <a:srgbClr val="3366CC"/>
    <a:srgbClr val="336699"/>
    <a:srgbClr val="006699"/>
    <a:srgbClr val="3399F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0939" autoAdjust="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9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75890-D894-423C-B77E-6CBA093CE57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CC8E-BA1F-4509-B5FD-574CA66CE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04CA28-F8EB-4D98-9FF5-A9D74D19A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F299A-9519-4A5D-BE36-26149084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DE57-392A-4FB4-AA9A-206432B32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6FBF5-74CA-4DBD-A885-A3DCDB22E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26E2-3034-4E46-83CD-706D1544B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53543-A00A-4708-822D-BE55FC4E9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89D9-435C-4A8D-9DEF-7B3BDCDF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B5321-FB52-4998-9830-462CAB593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9C3A-BBDB-4EF7-8CF0-FB61F3C79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8836-FDA7-43D0-840A-AF0FB91D1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102F-EBEB-4E89-AD56-CF82DA24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88781482-7C72-4FA9-8B65-E85604D8F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BKPtTW_94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eather%20Pilarz\Desktop\BCC%20Biology\DNA-Protein%20Syn\DNAReplication%20Video.wmv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dIZpb93NYl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685FFqmrp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DNA </a:t>
            </a:r>
            <a:r>
              <a:rPr lang="en-US" sz="54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Replication</a:t>
            </a:r>
            <a:endParaRPr lang="en-US" sz="54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eplicati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8611644" cy="4191000"/>
          </a:xfrm>
        </p:spPr>
      </p:pic>
      <p:sp>
        <p:nvSpPr>
          <p:cNvPr id="5" name="Right Arrow 4"/>
          <p:cNvSpPr/>
          <p:nvPr/>
        </p:nvSpPr>
        <p:spPr bwMode="auto">
          <a:xfrm rot="20392244">
            <a:off x="-418093" y="1961536"/>
            <a:ext cx="1295400" cy="457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762000" y="3200400"/>
            <a:ext cx="1409700" cy="457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269269">
            <a:off x="1181850" y="1132739"/>
            <a:ext cx="1295400" cy="457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113"/>
            <a:ext cx="8305801" cy="1376362"/>
          </a:xfrm>
        </p:spPr>
        <p:txBody>
          <a:bodyPr/>
          <a:lstStyle/>
          <a:p>
            <a:r>
              <a:rPr lang="en-US" dirty="0" smtClean="0"/>
              <a:t>DNA Replication Clip</a:t>
            </a:r>
            <a:br>
              <a:rPr lang="en-US" dirty="0" smtClean="0"/>
            </a:br>
            <a:r>
              <a:rPr lang="en-US" sz="2800" dirty="0" smtClean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www.youtube.com/watch?v=WBKPtTW_94o</a:t>
            </a:r>
            <a:r>
              <a:rPr lang="en-US" sz="2800" dirty="0" smtClean="0"/>
              <a:t> </a:t>
            </a:r>
            <a:endParaRPr lang="en-US" dirty="0"/>
          </a:p>
        </p:txBody>
      </p:sp>
      <p:pic>
        <p:nvPicPr>
          <p:cNvPr id="6" name="DNAReplication Vide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52600" y="1447800"/>
            <a:ext cx="5695950" cy="4271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1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Biology Music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youtu.be/dIZpb93NYlw</a:t>
            </a:r>
            <a:r>
              <a:rPr lang="en-US" smtClean="0"/>
              <a:t>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http://www.youtube.com/watch?v=z685FFqmrpo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sz="3200" b="1" u="sng" dirty="0" smtClean="0"/>
              <a:t>Replication</a:t>
            </a:r>
            <a:r>
              <a:rPr lang="en-US" sz="3200" dirty="0" smtClean="0"/>
              <a:t>: The process of </a:t>
            </a:r>
            <a:r>
              <a:rPr lang="en-US" sz="3200" dirty="0" smtClean="0">
                <a:solidFill>
                  <a:srgbClr val="33CCFF"/>
                </a:solidFill>
              </a:rPr>
              <a:t>duplicating</a:t>
            </a:r>
            <a:r>
              <a:rPr lang="en-US" sz="3200" dirty="0" smtClean="0"/>
              <a:t> (</a:t>
            </a:r>
            <a:r>
              <a:rPr lang="en-US" sz="3200" dirty="0" smtClean="0">
                <a:solidFill>
                  <a:srgbClr val="33CCFF"/>
                </a:solidFill>
              </a:rPr>
              <a:t>copying) </a:t>
            </a:r>
            <a:r>
              <a:rPr lang="en-US" sz="3200" dirty="0" smtClean="0">
                <a:solidFill>
                  <a:srgbClr val="33CCFF"/>
                </a:solidFill>
              </a:rPr>
              <a:t>DNA</a:t>
            </a:r>
          </a:p>
          <a:p>
            <a:pPr>
              <a:buNone/>
            </a:pPr>
            <a:r>
              <a:rPr lang="en-US" sz="3200" dirty="0" smtClean="0"/>
              <a:t>		This must take place </a:t>
            </a:r>
            <a:r>
              <a:rPr lang="en-US" sz="3200" u="sng" dirty="0" smtClean="0"/>
              <a:t>before</a:t>
            </a:r>
            <a:r>
              <a:rPr lang="en-US" sz="3200" dirty="0" smtClean="0"/>
              <a:t> cell division.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33CCFF"/>
                </a:solidFill>
              </a:rPr>
              <a:t>Why is there DNA replication?</a:t>
            </a:r>
          </a:p>
          <a:p>
            <a:pPr>
              <a:buNone/>
            </a:pPr>
            <a:r>
              <a:rPr lang="en-US" sz="3200" dirty="0" smtClean="0"/>
              <a:t>One copy will power the original cell, the other will be for the new cell.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1"/>
            <a:ext cx="7567613" cy="61595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Remember: </a:t>
            </a:r>
            <a:r>
              <a:rPr lang="en-US" sz="3200" dirty="0" smtClean="0">
                <a:solidFill>
                  <a:srgbClr val="33CCFF"/>
                </a:solidFill>
              </a:rPr>
              <a:t>DNA is made out of two strands</a:t>
            </a:r>
            <a:r>
              <a:rPr lang="en-US" sz="3200" dirty="0" smtClean="0"/>
              <a:t>. They are </a:t>
            </a:r>
            <a:r>
              <a:rPr lang="en-US" sz="3200" dirty="0" smtClean="0">
                <a:solidFill>
                  <a:srgbClr val="33CCFF"/>
                </a:solidFill>
              </a:rPr>
              <a:t>complementary</a:t>
            </a:r>
            <a:r>
              <a:rPr lang="en-US" sz="3200" dirty="0" smtClean="0"/>
              <a:t> to each other (bases on one strand determines the sequence on the other)</a:t>
            </a:r>
          </a:p>
          <a:p>
            <a:endParaRPr lang="en-US" dirty="0"/>
          </a:p>
        </p:txBody>
      </p:sp>
      <p:pic>
        <p:nvPicPr>
          <p:cNvPr id="7" name="Picture 6" descr="DN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19400"/>
            <a:ext cx="5086350" cy="339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38112"/>
            <a:ext cx="7826375" cy="2833687"/>
          </a:xfrm>
        </p:spPr>
        <p:txBody>
          <a:bodyPr/>
          <a:lstStyle/>
          <a:p>
            <a:r>
              <a:rPr lang="en-US" u="sng" dirty="0" smtClean="0"/>
              <a:t>Base Pairs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Adenine (A) – Thymine (T) 		Guanine (G) – Cytosine (C)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75" y="2514600"/>
            <a:ext cx="7551738" cy="4025900"/>
          </a:xfrm>
        </p:spPr>
        <p:txBody>
          <a:bodyPr/>
          <a:lstStyle/>
          <a:p>
            <a:r>
              <a:rPr lang="en-US" dirty="0" smtClean="0"/>
              <a:t>Practice Strands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one side of the DNA strand reads….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GACTCGATCCCG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will the other be?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38112"/>
            <a:ext cx="7826375" cy="2071687"/>
          </a:xfrm>
        </p:spPr>
        <p:txBody>
          <a:bodyPr/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sz="2800" dirty="0" smtClean="0">
                <a:solidFill>
                  <a:srgbClr val="33CCFF"/>
                </a:solidFill>
              </a:rPr>
              <a:t>(Write down both the original strand given and the complementary strand you transcribe) 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75" y="2895600"/>
            <a:ext cx="7551738" cy="36449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#1 – CCGATAGCA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#2 - ATCGAATCA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200" dirty="0" smtClean="0"/>
              <a:t>1. </a:t>
            </a:r>
            <a:r>
              <a:rPr lang="en-US" sz="3200" dirty="0" smtClean="0">
                <a:solidFill>
                  <a:srgbClr val="33CCFF"/>
                </a:solidFill>
              </a:rPr>
              <a:t>DNA </a:t>
            </a:r>
            <a:r>
              <a:rPr lang="en-US" sz="3200" dirty="0" err="1" smtClean="0">
                <a:solidFill>
                  <a:srgbClr val="33CCFF"/>
                </a:solidFill>
              </a:rPr>
              <a:t>Helicase</a:t>
            </a:r>
            <a:r>
              <a:rPr lang="en-US" sz="3200" dirty="0" smtClean="0">
                <a:solidFill>
                  <a:srgbClr val="33CCFF"/>
                </a:solidFill>
              </a:rPr>
              <a:t> unwinds the DNA </a:t>
            </a:r>
            <a:r>
              <a:rPr lang="en-US" sz="3200" dirty="0" smtClean="0"/>
              <a:t>(like a zipper unzipping) </a:t>
            </a:r>
            <a:r>
              <a:rPr lang="en-US" sz="3200" dirty="0" smtClean="0"/>
              <a:t>and creates a </a:t>
            </a:r>
            <a:r>
              <a:rPr lang="en-US" sz="3200" dirty="0" smtClean="0"/>
              <a:t>replication fork, it does this by </a:t>
            </a:r>
            <a:r>
              <a:rPr lang="en-US" sz="3200" dirty="0" smtClean="0">
                <a:solidFill>
                  <a:srgbClr val="33CCFF"/>
                </a:solidFill>
              </a:rPr>
              <a:t>dissolving the hydrogen bonds</a:t>
            </a:r>
          </a:p>
          <a:p>
            <a:endParaRPr lang="en-US" dirty="0"/>
          </a:p>
        </p:txBody>
      </p:sp>
      <p:pic>
        <p:nvPicPr>
          <p:cNvPr id="7" name="Picture 6" descr="Replicat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644900"/>
            <a:ext cx="6191250" cy="301307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4572000" y="4572000"/>
            <a:ext cx="1828800" cy="11430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200" dirty="0" smtClean="0"/>
              <a:t>2. </a:t>
            </a:r>
            <a:r>
              <a:rPr lang="en-US" sz="3200" dirty="0" smtClean="0">
                <a:solidFill>
                  <a:srgbClr val="33CCFF"/>
                </a:solidFill>
              </a:rPr>
              <a:t>DNA polymerase adds the complementary bases</a:t>
            </a:r>
            <a:r>
              <a:rPr lang="en-US" sz="3200" dirty="0" smtClean="0"/>
              <a:t>. The DNA polymerase travels from the 3’ end to the 5’ end. This is the leading strand.</a:t>
            </a:r>
          </a:p>
          <a:p>
            <a:endParaRPr lang="en-US" dirty="0"/>
          </a:p>
        </p:txBody>
      </p:sp>
      <p:pic>
        <p:nvPicPr>
          <p:cNvPr id="4" name="Picture 3" descr="Replicat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657600"/>
            <a:ext cx="6267450" cy="305015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 bwMode="auto">
          <a:xfrm rot="20098666">
            <a:off x="1298905" y="5381875"/>
            <a:ext cx="1828800" cy="11430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sz="3200" dirty="0" smtClean="0">
                <a:solidFill>
                  <a:srgbClr val="33CCFF"/>
                </a:solidFill>
              </a:rPr>
              <a:t>DNA polymerase adds the complementary bases to the other side of the ladder, travels in the opposite direction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r>
              <a:rPr lang="en-US" sz="3200" dirty="0" smtClean="0"/>
              <a:t>It completes the strand in several fragments called Okazaki Fragments. These fragments are bound together by DNA </a:t>
            </a:r>
            <a:r>
              <a:rPr lang="en-US" sz="3200" dirty="0" err="1" smtClean="0"/>
              <a:t>ligase</a:t>
            </a:r>
            <a:r>
              <a:rPr lang="en-US" sz="3200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194</Words>
  <Application>Microsoft Office PowerPoint</Application>
  <PresentationFormat>On-screen Show (4:3)</PresentationFormat>
  <Paragraphs>31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DNA structure design template</vt:lpstr>
      <vt:lpstr>DNA Replication</vt:lpstr>
      <vt:lpstr>Slide 2</vt:lpstr>
      <vt:lpstr>Replication</vt:lpstr>
      <vt:lpstr>Slide 4</vt:lpstr>
      <vt:lpstr>Base Pairs: Adenine (A) – Thymine (T)   Guanine (G) – Cytosine (C) </vt:lpstr>
      <vt:lpstr>Examples: (Write down both the original strand given and the complementary strand you transcribe) </vt:lpstr>
      <vt:lpstr>Steps in Replication</vt:lpstr>
      <vt:lpstr>Steps in Replication</vt:lpstr>
      <vt:lpstr>Steps in Replication</vt:lpstr>
      <vt:lpstr>Slide 10</vt:lpstr>
      <vt:lpstr>DNA Replication Clip http://www.youtube.com/watch?v=WBKPtTW_94o </vt:lpstr>
      <vt:lpstr>Top 5 Biology Music Video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 and Mutation</dc:title>
  <dc:creator>Heather Pilarz</dc:creator>
  <cp:lastModifiedBy>hpilarz</cp:lastModifiedBy>
  <cp:revision>22</cp:revision>
  <dcterms:created xsi:type="dcterms:W3CDTF">2009-01-21T03:20:47Z</dcterms:created>
  <dcterms:modified xsi:type="dcterms:W3CDTF">2014-02-04T11:42:40Z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